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Cooper Hewitt" panose="020B0604020202020204" charset="0"/>
      <p:regular r:id="rId19"/>
    </p:embeddedFont>
    <p:embeddedFont>
      <p:font typeface="Poppins" panose="00000500000000000000" pitchFamily="2" charset="0"/>
      <p:regular r:id="rId20"/>
    </p:embeddedFont>
    <p:embeddedFont>
      <p:font typeface="Poppins Bold" panose="020B0604020202020204" charset="0"/>
      <p:regular r:id="rId21"/>
    </p:embeddedFont>
    <p:embeddedFont>
      <p:font typeface="Poppins Ultra-Bol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780"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media/image1.jpeg>
</file>

<file path=ppt/media/image10.png>
</file>

<file path=ppt/media/image11.svg>
</file>

<file path=ppt/media/image12.png>
</file>

<file path=ppt/media/image13.jpeg>
</file>

<file path=ppt/media/image14.png>
</file>

<file path=ppt/media/image15.svg>
</file>

<file path=ppt/media/image16.png>
</file>

<file path=ppt/media/image17.svg>
</file>

<file path=ppt/media/image18.jpeg>
</file>

<file path=ppt/media/image19.jpeg>
</file>

<file path=ppt/media/image2.png>
</file>

<file path=ppt/media/image20.png>
</file>

<file path=ppt/media/image21.svg>
</file>

<file path=ppt/media/image22.png>
</file>

<file path=ppt/media/image23.png>
</file>

<file path=ppt/media/image24.svg>
</file>

<file path=ppt/media/image25.gif>
</file>

<file path=ppt/media/image3.svg>
</file>

<file path=ppt/media/image4.png>
</file>

<file path=ppt/media/image5.svg>
</file>

<file path=ppt/media/image6.pn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5.sv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5.svg"/></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5.svg"/></Relationships>
</file>

<file path=ppt/slides/_rels/slide17.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5.svg"/><Relationship Id="rId9" Type="http://schemas.openxmlformats.org/officeDocument/2006/relationships/image" Target="../media/image25.gif"/></Relationships>
</file>

<file path=ppt/slides/_rels/slide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4.png"/><Relationship Id="rId7" Type="http://schemas.openxmlformats.org/officeDocument/2006/relationships/image" Target="../media/image10.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5.sv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5.sv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17.svg"/></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152402"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0D1FF">
                    <a:alpha val="82000"/>
                  </a:srgbClr>
                </a:gs>
                <a:gs pos="50000">
                  <a:srgbClr val="001496">
                    <a:alpha val="82000"/>
                  </a:srgbClr>
                </a:gs>
                <a:gs pos="100000">
                  <a:srgbClr val="000F70">
                    <a:alpha val="82000"/>
                  </a:srgbClr>
                </a:gs>
              </a:gsLst>
              <a:path path="circle">
                <a:fillToRect l="50000" t="50000" r="50000" b="50000"/>
              </a:path>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5594739" y="1594239"/>
            <a:ext cx="7098522" cy="7098522"/>
          </a:xfrm>
          <a:custGeom>
            <a:avLst/>
            <a:gdLst/>
            <a:ahLst/>
            <a:cxnLst/>
            <a:rect l="l" t="t" r="r" b="b"/>
            <a:pathLst>
              <a:path w="7098522" h="7098522">
                <a:moveTo>
                  <a:pt x="0" y="0"/>
                </a:moveTo>
                <a:lnTo>
                  <a:pt x="7098522" y="0"/>
                </a:lnTo>
                <a:lnTo>
                  <a:pt x="7098522" y="7098522"/>
                </a:lnTo>
                <a:lnTo>
                  <a:pt x="0" y="7098522"/>
                </a:lnTo>
                <a:lnTo>
                  <a:pt x="0" y="0"/>
                </a:lnTo>
                <a:close/>
              </a:path>
            </a:pathLst>
          </a:custGeom>
          <a:blipFill>
            <a:blip r:embed="rId3">
              <a:alphaModFix amt="34000"/>
              <a:extLst>
                <a:ext uri="{96DAC541-7B7A-43D3-8B79-37D633B846F1}">
                  <asvg:svgBlip xmlns:asvg="http://schemas.microsoft.com/office/drawing/2016/SVG/main" r:embed="rId4"/>
                </a:ext>
              </a:extLst>
            </a:blip>
            <a:stretch>
              <a:fillRect/>
            </a:stretch>
          </a:blipFill>
        </p:spPr>
      </p:sp>
      <p:sp>
        <p:nvSpPr>
          <p:cNvPr id="7" name="Freeform 7"/>
          <p:cNvSpPr/>
          <p:nvPr/>
        </p:nvSpPr>
        <p:spPr>
          <a:xfrm>
            <a:off x="722342" y="672469"/>
            <a:ext cx="530888" cy="617312"/>
          </a:xfrm>
          <a:custGeom>
            <a:avLst/>
            <a:gdLst/>
            <a:ahLst/>
            <a:cxnLst/>
            <a:rect l="l" t="t" r="r" b="b"/>
            <a:pathLst>
              <a:path w="530888" h="617312">
                <a:moveTo>
                  <a:pt x="0" y="0"/>
                </a:moveTo>
                <a:lnTo>
                  <a:pt x="530888" y="0"/>
                </a:lnTo>
                <a:lnTo>
                  <a:pt x="530888" y="617312"/>
                </a:lnTo>
                <a:lnTo>
                  <a:pt x="0" y="6173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3331874" y="0"/>
            <a:ext cx="4956126" cy="2584876"/>
          </a:xfrm>
          <a:custGeom>
            <a:avLst/>
            <a:gdLst/>
            <a:ahLst/>
            <a:cxnLst/>
            <a:rect l="l" t="t" r="r" b="b"/>
            <a:pathLst>
              <a:path w="4956126" h="2584876">
                <a:moveTo>
                  <a:pt x="0" y="0"/>
                </a:moveTo>
                <a:lnTo>
                  <a:pt x="4956126" y="0"/>
                </a:lnTo>
                <a:lnTo>
                  <a:pt x="4956126" y="2584876"/>
                </a:lnTo>
                <a:lnTo>
                  <a:pt x="0" y="2584876"/>
                </a:lnTo>
                <a:lnTo>
                  <a:pt x="0" y="0"/>
                </a:lnTo>
                <a:close/>
              </a:path>
            </a:pathLst>
          </a:custGeom>
          <a:blipFill>
            <a:blip r:embed="rId7"/>
            <a:stretch>
              <a:fillRect/>
            </a:stretch>
          </a:blipFill>
        </p:spPr>
      </p:sp>
      <p:sp>
        <p:nvSpPr>
          <p:cNvPr id="9" name="TextBox 9"/>
          <p:cNvSpPr txBox="1"/>
          <p:nvPr/>
        </p:nvSpPr>
        <p:spPr>
          <a:xfrm>
            <a:off x="722342" y="2919427"/>
            <a:ext cx="17034770" cy="3801293"/>
          </a:xfrm>
          <a:prstGeom prst="rect">
            <a:avLst/>
          </a:prstGeom>
        </p:spPr>
        <p:txBody>
          <a:bodyPr lIns="0" tIns="0" rIns="0" bIns="0" rtlCol="0" anchor="t">
            <a:spAutoFit/>
          </a:bodyPr>
          <a:lstStyle/>
          <a:p>
            <a:pPr algn="ctr">
              <a:lnSpc>
                <a:spcPts val="9929"/>
              </a:lnSpc>
            </a:pPr>
            <a:r>
              <a:rPr lang="en-US" sz="7092" b="1" dirty="0">
                <a:solidFill>
                  <a:srgbClr val="FFFFFF"/>
                </a:solidFill>
                <a:latin typeface="Poppins Bold"/>
                <a:ea typeface="Poppins Bold"/>
                <a:cs typeface="Poppins Bold"/>
                <a:sym typeface="Poppins Bold"/>
              </a:rPr>
              <a:t>Mini-</a:t>
            </a:r>
            <a:r>
              <a:rPr lang="en-US" sz="7092" b="1" dirty="0" err="1">
                <a:solidFill>
                  <a:srgbClr val="FFFFFF"/>
                </a:solidFill>
                <a:latin typeface="Poppins Bold"/>
                <a:ea typeface="Poppins Bold"/>
                <a:cs typeface="Poppins Bold"/>
                <a:sym typeface="Poppins Bold"/>
              </a:rPr>
              <a:t>Projet</a:t>
            </a:r>
            <a:r>
              <a:rPr lang="en-US" sz="7092" b="1" dirty="0">
                <a:solidFill>
                  <a:srgbClr val="FFFFFF"/>
                </a:solidFill>
                <a:latin typeface="Poppins Bold"/>
                <a:ea typeface="Poppins Bold"/>
                <a:cs typeface="Poppins Bold"/>
                <a:sym typeface="Poppins Bold"/>
              </a:rPr>
              <a:t>: ANALYSE DES SENTIMENTS ET REGROUPEMENTS THEMATIQUES</a:t>
            </a:r>
          </a:p>
        </p:txBody>
      </p:sp>
      <p:sp>
        <p:nvSpPr>
          <p:cNvPr id="10" name="TextBox 10"/>
          <p:cNvSpPr txBox="1"/>
          <p:nvPr/>
        </p:nvSpPr>
        <p:spPr>
          <a:xfrm>
            <a:off x="11679571" y="8436091"/>
            <a:ext cx="5981815" cy="1520594"/>
          </a:xfrm>
          <a:prstGeom prst="rect">
            <a:avLst/>
          </a:prstGeom>
        </p:spPr>
        <p:txBody>
          <a:bodyPr lIns="0" tIns="0" rIns="0" bIns="0" rtlCol="0" anchor="t">
            <a:spAutoFit/>
          </a:bodyPr>
          <a:lstStyle/>
          <a:p>
            <a:pPr algn="ctr">
              <a:lnSpc>
                <a:spcPts val="5962"/>
              </a:lnSpc>
            </a:pPr>
            <a:r>
              <a:rPr lang="en-US" sz="4259" dirty="0" err="1">
                <a:solidFill>
                  <a:srgbClr val="FFFFFF"/>
                </a:solidFill>
                <a:latin typeface="Poppins"/>
                <a:ea typeface="Poppins"/>
                <a:cs typeface="Poppins"/>
                <a:sym typeface="Poppins"/>
              </a:rPr>
              <a:t>Encadré</a:t>
            </a:r>
            <a:r>
              <a:rPr lang="en-US" sz="4259" dirty="0">
                <a:solidFill>
                  <a:srgbClr val="FFFFFF"/>
                </a:solidFill>
                <a:latin typeface="Poppins"/>
                <a:ea typeface="Poppins"/>
                <a:cs typeface="Poppins"/>
                <a:sym typeface="Poppins"/>
              </a:rPr>
              <a:t> par: </a:t>
            </a:r>
            <a:r>
              <a:rPr lang="en-US" sz="4259" dirty="0" err="1">
                <a:solidFill>
                  <a:srgbClr val="FFFFFF"/>
                </a:solidFill>
                <a:latin typeface="Poppins"/>
                <a:ea typeface="Poppins"/>
                <a:cs typeface="Poppins"/>
                <a:sym typeface="Poppins"/>
              </a:rPr>
              <a:t>Abdelaaziz</a:t>
            </a:r>
            <a:r>
              <a:rPr lang="en-US" sz="4259" dirty="0">
                <a:solidFill>
                  <a:srgbClr val="FFFFFF"/>
                </a:solidFill>
                <a:latin typeface="Poppins"/>
                <a:ea typeface="Poppins"/>
                <a:cs typeface="Poppins"/>
                <a:sym typeface="Poppins"/>
              </a:rPr>
              <a:t> </a:t>
            </a:r>
            <a:r>
              <a:rPr lang="en-US" sz="4259" dirty="0" err="1">
                <a:solidFill>
                  <a:srgbClr val="FFFFFF"/>
                </a:solidFill>
                <a:latin typeface="Poppins"/>
                <a:ea typeface="Poppins"/>
                <a:cs typeface="Poppins"/>
                <a:sym typeface="Poppins"/>
              </a:rPr>
              <a:t>Hessane</a:t>
            </a:r>
            <a:endParaRPr lang="en-US" sz="4259" dirty="0">
              <a:solidFill>
                <a:srgbClr val="FFFFFF"/>
              </a:solidFill>
              <a:latin typeface="Poppins"/>
              <a:ea typeface="Poppins"/>
              <a:cs typeface="Poppins"/>
              <a:sym typeface="Poppins"/>
            </a:endParaRPr>
          </a:p>
        </p:txBody>
      </p:sp>
      <p:sp>
        <p:nvSpPr>
          <p:cNvPr id="11" name="TextBox 11"/>
          <p:cNvSpPr txBox="1"/>
          <p:nvPr/>
        </p:nvSpPr>
        <p:spPr>
          <a:xfrm>
            <a:off x="1027142" y="6551835"/>
            <a:ext cx="8269258" cy="4031616"/>
          </a:xfrm>
          <a:prstGeom prst="rect">
            <a:avLst/>
          </a:prstGeom>
        </p:spPr>
        <p:txBody>
          <a:bodyPr wrap="square" lIns="0" tIns="0" rIns="0" bIns="0" rtlCol="0" anchor="t">
            <a:spAutoFit/>
          </a:bodyPr>
          <a:lstStyle/>
          <a:p>
            <a:pPr>
              <a:lnSpc>
                <a:spcPts val="6410"/>
              </a:lnSpc>
            </a:pPr>
            <a:r>
              <a:rPr lang="en-US" sz="2800" dirty="0" err="1">
                <a:solidFill>
                  <a:srgbClr val="FFFFFF"/>
                </a:solidFill>
                <a:latin typeface="Poppins"/>
                <a:ea typeface="Poppins"/>
                <a:cs typeface="Poppins"/>
                <a:sym typeface="Poppins"/>
              </a:rPr>
              <a:t>Présenté</a:t>
            </a:r>
            <a:r>
              <a:rPr lang="en-US" sz="2800" dirty="0">
                <a:solidFill>
                  <a:srgbClr val="FFFFFF"/>
                </a:solidFill>
                <a:latin typeface="Poppins"/>
                <a:ea typeface="Poppins"/>
                <a:cs typeface="Poppins"/>
                <a:sym typeface="Poppins"/>
              </a:rPr>
              <a:t> par: </a:t>
            </a:r>
          </a:p>
          <a:p>
            <a:pPr>
              <a:lnSpc>
                <a:spcPts val="6410"/>
              </a:lnSpc>
            </a:pPr>
            <a:r>
              <a:rPr lang="en-US" sz="2800" dirty="0">
                <a:solidFill>
                  <a:srgbClr val="FFFFFF"/>
                </a:solidFill>
                <a:latin typeface="Poppins"/>
                <a:ea typeface="Poppins"/>
                <a:cs typeface="Poppins"/>
                <a:sym typeface="Poppins"/>
              </a:rPr>
              <a:t>Guindo Badara Aliou</a:t>
            </a:r>
          </a:p>
          <a:p>
            <a:pPr>
              <a:lnSpc>
                <a:spcPts val="6690"/>
              </a:lnSpc>
            </a:pPr>
            <a:r>
              <a:rPr lang="en-US" sz="2800" dirty="0">
                <a:solidFill>
                  <a:srgbClr val="FFFFFF"/>
                </a:solidFill>
                <a:latin typeface="Poppins"/>
                <a:ea typeface="Poppins"/>
                <a:cs typeface="Poppins"/>
                <a:sym typeface="Poppins"/>
              </a:rPr>
              <a:t>Younoussa Souna Abdoul Wahab</a:t>
            </a:r>
          </a:p>
          <a:p>
            <a:pPr>
              <a:lnSpc>
                <a:spcPts val="6690"/>
              </a:lnSpc>
            </a:pPr>
            <a:r>
              <a:rPr lang="en-US" sz="2800" dirty="0">
                <a:solidFill>
                  <a:srgbClr val="FFFFFF"/>
                </a:solidFill>
                <a:latin typeface="Poppins"/>
                <a:ea typeface="Poppins"/>
                <a:cs typeface="Poppins"/>
                <a:sym typeface="Poppins"/>
              </a:rPr>
              <a:t>Youssouf Diabaté</a:t>
            </a:r>
          </a:p>
          <a:p>
            <a:pPr algn="ctr">
              <a:lnSpc>
                <a:spcPts val="5239"/>
              </a:lnSpc>
            </a:pPr>
            <a:endParaRPr lang="en-US" sz="4779" dirty="0">
              <a:solidFill>
                <a:srgbClr val="FFFFFF"/>
              </a:solidFill>
              <a:latin typeface="Poppins"/>
              <a:ea typeface="Poppins"/>
              <a:cs typeface="Poppins"/>
              <a:sym typeface="Poppins"/>
            </a:endParaRPr>
          </a:p>
        </p:txBody>
      </p:sp>
      <p:sp>
        <p:nvSpPr>
          <p:cNvPr id="12" name="TextBox 12"/>
          <p:cNvSpPr txBox="1"/>
          <p:nvPr/>
        </p:nvSpPr>
        <p:spPr>
          <a:xfrm>
            <a:off x="1580744" y="548644"/>
            <a:ext cx="5981815" cy="768119"/>
          </a:xfrm>
          <a:prstGeom prst="rect">
            <a:avLst/>
          </a:prstGeom>
        </p:spPr>
        <p:txBody>
          <a:bodyPr lIns="0" tIns="0" rIns="0" bIns="0" rtlCol="0" anchor="t">
            <a:spAutoFit/>
          </a:bodyPr>
          <a:lstStyle/>
          <a:p>
            <a:pPr algn="ctr">
              <a:lnSpc>
                <a:spcPts val="5962"/>
              </a:lnSpc>
            </a:pPr>
            <a:r>
              <a:rPr lang="en-US" sz="4259">
                <a:solidFill>
                  <a:srgbClr val="FFFFFF"/>
                </a:solidFill>
                <a:latin typeface="Poppins"/>
                <a:ea typeface="Poppins"/>
                <a:cs typeface="Poppins"/>
                <a:sym typeface="Poppins"/>
              </a:rPr>
              <a:t>MASTER 1 : SDIA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595607" y="-426477"/>
            <a:ext cx="19479214" cy="4270811"/>
            <a:chOff x="0" y="0"/>
            <a:chExt cx="3017840" cy="661660"/>
          </a:xfrm>
        </p:grpSpPr>
        <p:sp>
          <p:nvSpPr>
            <p:cNvPr id="7" name="Freeform 7"/>
            <p:cNvSpPr/>
            <p:nvPr/>
          </p:nvSpPr>
          <p:spPr>
            <a:xfrm>
              <a:off x="0" y="0"/>
              <a:ext cx="3017840" cy="661660"/>
            </a:xfrm>
            <a:custGeom>
              <a:avLst/>
              <a:gdLst/>
              <a:ahLst/>
              <a:cxnLst/>
              <a:rect l="l" t="t" r="r" b="b"/>
              <a:pathLst>
                <a:path w="3017840" h="661660">
                  <a:moveTo>
                    <a:pt x="31796" y="0"/>
                  </a:moveTo>
                  <a:lnTo>
                    <a:pt x="2986044" y="0"/>
                  </a:lnTo>
                  <a:cubicBezTo>
                    <a:pt x="2994477" y="0"/>
                    <a:pt x="3002564" y="3350"/>
                    <a:pt x="3008527" y="9313"/>
                  </a:cubicBezTo>
                  <a:cubicBezTo>
                    <a:pt x="3014490" y="15276"/>
                    <a:pt x="3017840" y="23363"/>
                    <a:pt x="3017840" y="31796"/>
                  </a:cubicBezTo>
                  <a:lnTo>
                    <a:pt x="3017840" y="629865"/>
                  </a:lnTo>
                  <a:cubicBezTo>
                    <a:pt x="3017840" y="638298"/>
                    <a:pt x="3014490" y="646385"/>
                    <a:pt x="3008527" y="652348"/>
                  </a:cubicBezTo>
                  <a:cubicBezTo>
                    <a:pt x="3002564" y="658311"/>
                    <a:pt x="2994477" y="661660"/>
                    <a:pt x="2986044" y="661660"/>
                  </a:cubicBezTo>
                  <a:lnTo>
                    <a:pt x="31796" y="661660"/>
                  </a:lnTo>
                  <a:cubicBezTo>
                    <a:pt x="23363" y="661660"/>
                    <a:pt x="15276" y="658311"/>
                    <a:pt x="9313" y="652348"/>
                  </a:cubicBezTo>
                  <a:cubicBezTo>
                    <a:pt x="3350" y="646385"/>
                    <a:pt x="0" y="638298"/>
                    <a:pt x="0" y="629865"/>
                  </a:cubicBezTo>
                  <a:lnTo>
                    <a:pt x="0" y="31796"/>
                  </a:lnTo>
                  <a:cubicBezTo>
                    <a:pt x="0" y="23363"/>
                    <a:pt x="3350" y="15276"/>
                    <a:pt x="9313" y="9313"/>
                  </a:cubicBezTo>
                  <a:cubicBezTo>
                    <a:pt x="15276" y="3350"/>
                    <a:pt x="23363" y="0"/>
                    <a:pt x="31796" y="0"/>
                  </a:cubicBezTo>
                  <a:close/>
                </a:path>
              </a:pathLst>
            </a:custGeom>
            <a:blipFill>
              <a:blip r:embed="rId3"/>
              <a:stretch>
                <a:fillRect t="-102223" b="-102223"/>
              </a:stretch>
            </a:blipFill>
            <a:ln w="323850" cap="rnd">
              <a:gradFill>
                <a:gsLst>
                  <a:gs pos="0">
                    <a:srgbClr val="00D1FF">
                      <a:alpha val="100000"/>
                    </a:srgbClr>
                  </a:gs>
                  <a:gs pos="100000">
                    <a:srgbClr val="001496">
                      <a:alpha val="100000"/>
                    </a:srgbClr>
                  </a:gs>
                </a:gsLst>
                <a:path path="circle">
                  <a:fillToRect r="100000" b="100000"/>
                </a:path>
                <a:tileRect l="-100000" t="-100000"/>
              </a:gradFill>
              <a:prstDash val="solid"/>
              <a:round/>
            </a:ln>
          </p:spPr>
        </p:sp>
      </p:grpSp>
      <p:sp>
        <p:nvSpPr>
          <p:cNvPr id="8" name="Freeform 8"/>
          <p:cNvSpPr/>
          <p:nvPr/>
        </p:nvSpPr>
        <p:spPr>
          <a:xfrm>
            <a:off x="722342" y="672469"/>
            <a:ext cx="530888" cy="617312"/>
          </a:xfrm>
          <a:custGeom>
            <a:avLst/>
            <a:gdLst/>
            <a:ahLst/>
            <a:cxnLst/>
            <a:rect l="l" t="t" r="r" b="b"/>
            <a:pathLst>
              <a:path w="530888" h="617312">
                <a:moveTo>
                  <a:pt x="0" y="0"/>
                </a:moveTo>
                <a:lnTo>
                  <a:pt x="530888" y="0"/>
                </a:lnTo>
                <a:lnTo>
                  <a:pt x="530888" y="617312"/>
                </a:lnTo>
                <a:lnTo>
                  <a:pt x="0" y="61731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TextBox 9"/>
          <p:cNvSpPr txBox="1"/>
          <p:nvPr/>
        </p:nvSpPr>
        <p:spPr>
          <a:xfrm>
            <a:off x="1436575" y="691565"/>
            <a:ext cx="3402138" cy="483870"/>
          </a:xfrm>
          <a:prstGeom prst="rect">
            <a:avLst/>
          </a:prstGeom>
        </p:spPr>
        <p:txBody>
          <a:bodyPr lIns="0" tIns="0" rIns="0" bIns="0" rtlCol="0" anchor="t">
            <a:spAutoFit/>
          </a:bodyPr>
          <a:lstStyle/>
          <a:p>
            <a:pPr algn="l">
              <a:lnSpc>
                <a:spcPts val="3779"/>
              </a:lnSpc>
            </a:pPr>
            <a:r>
              <a:rPr lang="en-US" sz="2699" b="1">
                <a:solidFill>
                  <a:srgbClr val="FFFFFF"/>
                </a:solidFill>
                <a:latin typeface="Poppins Ultra-Bold"/>
                <a:ea typeface="Poppins Ultra-Bold"/>
                <a:cs typeface="Poppins Ultra-Bold"/>
                <a:sym typeface="Poppins Ultra-Bold"/>
              </a:rPr>
              <a:t>Thynk Unlimited</a:t>
            </a:r>
          </a:p>
        </p:txBody>
      </p:sp>
      <p:sp>
        <p:nvSpPr>
          <p:cNvPr id="10" name="TextBox 10"/>
          <p:cNvSpPr txBox="1"/>
          <p:nvPr/>
        </p:nvSpPr>
        <p:spPr>
          <a:xfrm>
            <a:off x="304023" y="4175017"/>
            <a:ext cx="13193668" cy="1039981"/>
          </a:xfrm>
          <a:prstGeom prst="rect">
            <a:avLst/>
          </a:prstGeom>
        </p:spPr>
        <p:txBody>
          <a:bodyPr lIns="0" tIns="0" rIns="0" bIns="0" rtlCol="0" anchor="t">
            <a:spAutoFit/>
          </a:bodyPr>
          <a:lstStyle/>
          <a:p>
            <a:pPr algn="l">
              <a:lnSpc>
                <a:spcPts val="7318"/>
              </a:lnSpc>
            </a:pPr>
            <a:r>
              <a:rPr lang="en-US" sz="7037" b="1">
                <a:solidFill>
                  <a:srgbClr val="FFFFFF"/>
                </a:solidFill>
                <a:latin typeface="Poppins Bold"/>
                <a:ea typeface="Poppins Bold"/>
                <a:cs typeface="Poppins Bold"/>
                <a:sym typeface="Poppins Bold"/>
              </a:rPr>
              <a:t>Regroupement thematique</a:t>
            </a:r>
          </a:p>
        </p:txBody>
      </p:sp>
      <p:sp>
        <p:nvSpPr>
          <p:cNvPr id="11" name="TextBox 11"/>
          <p:cNvSpPr txBox="1"/>
          <p:nvPr/>
        </p:nvSpPr>
        <p:spPr>
          <a:xfrm>
            <a:off x="152012" y="5434073"/>
            <a:ext cx="17983977" cy="4032507"/>
          </a:xfrm>
          <a:prstGeom prst="rect">
            <a:avLst/>
          </a:prstGeom>
        </p:spPr>
        <p:txBody>
          <a:bodyPr lIns="0" tIns="0" rIns="0" bIns="0" rtlCol="0" anchor="t">
            <a:spAutoFit/>
          </a:bodyPr>
          <a:lstStyle/>
          <a:p>
            <a:pPr algn="just">
              <a:lnSpc>
                <a:spcPts val="4555"/>
              </a:lnSpc>
            </a:pPr>
            <a:r>
              <a:rPr lang="en-US" sz="3254">
                <a:solidFill>
                  <a:srgbClr val="FFFFFF"/>
                </a:solidFill>
                <a:latin typeface="Poppins"/>
                <a:ea typeface="Poppins"/>
                <a:cs typeface="Poppins"/>
                <a:sym typeface="Poppins"/>
              </a:rPr>
              <a:t>Exemple :</a:t>
            </a:r>
          </a:p>
          <a:p>
            <a:pPr algn="just">
              <a:lnSpc>
                <a:spcPts val="4555"/>
              </a:lnSpc>
            </a:pPr>
            <a:r>
              <a:rPr lang="en-US" sz="3254">
                <a:solidFill>
                  <a:srgbClr val="FFFFFF"/>
                </a:solidFill>
                <a:latin typeface="Poppins"/>
                <a:ea typeface="Poppins"/>
                <a:cs typeface="Poppins"/>
                <a:sym typeface="Poppins"/>
              </a:rPr>
              <a:t>Dans un corpus de 1 000 avis clients sur un site e-commerce, un regroupement thématique peut faire apparaître les groupes suivants :</a:t>
            </a:r>
          </a:p>
          <a:p>
            <a:pPr marL="702569" lvl="1" indent="-351284" algn="just">
              <a:lnSpc>
                <a:spcPts val="4555"/>
              </a:lnSpc>
              <a:buFont typeface="Arial"/>
              <a:buChar char="•"/>
            </a:pPr>
            <a:r>
              <a:rPr lang="en-US" sz="3254">
                <a:solidFill>
                  <a:srgbClr val="FFFFFF"/>
                </a:solidFill>
                <a:latin typeface="Poppins"/>
                <a:ea typeface="Poppins"/>
                <a:cs typeface="Poppins"/>
                <a:sym typeface="Poppins"/>
              </a:rPr>
              <a:t>Cluster 1 : commentaires portant sur la livraison (retards, emballage, transporteurs)</a:t>
            </a:r>
          </a:p>
          <a:p>
            <a:pPr marL="702569" lvl="1" indent="-351284" algn="just">
              <a:lnSpc>
                <a:spcPts val="4555"/>
              </a:lnSpc>
              <a:buFont typeface="Arial"/>
              <a:buChar char="•"/>
            </a:pPr>
            <a:r>
              <a:rPr lang="en-US" sz="3254">
                <a:solidFill>
                  <a:srgbClr val="FFFFFF"/>
                </a:solidFill>
                <a:latin typeface="Poppins"/>
                <a:ea typeface="Poppins"/>
                <a:cs typeface="Poppins"/>
                <a:sym typeface="Poppins"/>
              </a:rPr>
              <a:t>Cluster 2 : avis sur la qualité du produit (fiabilité, solidité)</a:t>
            </a:r>
          </a:p>
          <a:p>
            <a:pPr marL="702569" lvl="1" indent="-351284" algn="just">
              <a:lnSpc>
                <a:spcPts val="4555"/>
              </a:lnSpc>
              <a:buFont typeface="Arial"/>
              <a:buChar char="•"/>
            </a:pPr>
            <a:r>
              <a:rPr lang="en-US" sz="3254">
                <a:solidFill>
                  <a:srgbClr val="FFFFFF"/>
                </a:solidFill>
                <a:latin typeface="Poppins"/>
                <a:ea typeface="Poppins"/>
                <a:cs typeface="Poppins"/>
                <a:sym typeface="Poppins"/>
              </a:rPr>
              <a:t>Cluster 3 : retours concernant le service client (réactivité, prise en charge)</a:t>
            </a:r>
          </a:p>
          <a:p>
            <a:pPr algn="just">
              <a:lnSpc>
                <a:spcPts val="4555"/>
              </a:lnSpc>
              <a:spcBef>
                <a:spcPct val="0"/>
              </a:spcBef>
            </a:pPr>
            <a:endParaRPr lang="en-US" sz="3254">
              <a:solidFill>
                <a:srgbClr val="FFFFFF"/>
              </a:solidFill>
              <a:latin typeface="Poppins"/>
              <a:ea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595607" y="8610398"/>
            <a:ext cx="19479214" cy="2320696"/>
            <a:chOff x="0" y="0"/>
            <a:chExt cx="3017840" cy="359536"/>
          </a:xfrm>
        </p:grpSpPr>
        <p:sp>
          <p:nvSpPr>
            <p:cNvPr id="7" name="Freeform 7"/>
            <p:cNvSpPr/>
            <p:nvPr/>
          </p:nvSpPr>
          <p:spPr>
            <a:xfrm>
              <a:off x="0" y="0"/>
              <a:ext cx="3017840" cy="359536"/>
            </a:xfrm>
            <a:custGeom>
              <a:avLst/>
              <a:gdLst/>
              <a:ahLst/>
              <a:cxnLst/>
              <a:rect l="l" t="t" r="r" b="b"/>
              <a:pathLst>
                <a:path w="3017840" h="359536">
                  <a:moveTo>
                    <a:pt x="31796" y="0"/>
                  </a:moveTo>
                  <a:lnTo>
                    <a:pt x="2986044" y="0"/>
                  </a:lnTo>
                  <a:cubicBezTo>
                    <a:pt x="2994477" y="0"/>
                    <a:pt x="3002564" y="3350"/>
                    <a:pt x="3008527" y="9313"/>
                  </a:cubicBezTo>
                  <a:cubicBezTo>
                    <a:pt x="3014490" y="15276"/>
                    <a:pt x="3017840" y="23363"/>
                    <a:pt x="3017840" y="31796"/>
                  </a:cubicBezTo>
                  <a:lnTo>
                    <a:pt x="3017840" y="327741"/>
                  </a:lnTo>
                  <a:cubicBezTo>
                    <a:pt x="3017840" y="336174"/>
                    <a:pt x="3014490" y="344261"/>
                    <a:pt x="3008527" y="350224"/>
                  </a:cubicBezTo>
                  <a:cubicBezTo>
                    <a:pt x="3002564" y="356187"/>
                    <a:pt x="2994477" y="359536"/>
                    <a:pt x="2986044" y="359536"/>
                  </a:cubicBezTo>
                  <a:lnTo>
                    <a:pt x="31796" y="359536"/>
                  </a:lnTo>
                  <a:cubicBezTo>
                    <a:pt x="23363" y="359536"/>
                    <a:pt x="15276" y="356187"/>
                    <a:pt x="9313" y="350224"/>
                  </a:cubicBezTo>
                  <a:cubicBezTo>
                    <a:pt x="3350" y="344261"/>
                    <a:pt x="0" y="336174"/>
                    <a:pt x="0" y="327741"/>
                  </a:cubicBezTo>
                  <a:lnTo>
                    <a:pt x="0" y="31796"/>
                  </a:lnTo>
                  <a:cubicBezTo>
                    <a:pt x="0" y="23363"/>
                    <a:pt x="3350" y="15276"/>
                    <a:pt x="9313" y="9313"/>
                  </a:cubicBezTo>
                  <a:cubicBezTo>
                    <a:pt x="15276" y="3350"/>
                    <a:pt x="23363" y="0"/>
                    <a:pt x="31796" y="0"/>
                  </a:cubicBezTo>
                  <a:close/>
                </a:path>
              </a:pathLst>
            </a:custGeom>
            <a:blipFill>
              <a:blip r:embed="rId3"/>
              <a:stretch>
                <a:fillRect t="-123818" r="-850" b="-340169"/>
              </a:stretch>
            </a:blipFill>
            <a:ln w="323850" cap="rnd">
              <a:gradFill>
                <a:gsLst>
                  <a:gs pos="0">
                    <a:srgbClr val="00D1FF">
                      <a:alpha val="100000"/>
                    </a:srgbClr>
                  </a:gs>
                  <a:gs pos="100000">
                    <a:srgbClr val="001496">
                      <a:alpha val="100000"/>
                    </a:srgbClr>
                  </a:gs>
                </a:gsLst>
                <a:path path="circle">
                  <a:fillToRect r="100000" b="100000"/>
                </a:path>
                <a:tileRect l="-100000" t="-100000"/>
              </a:gradFill>
              <a:prstDash val="solid"/>
              <a:round/>
            </a:ln>
          </p:spPr>
        </p:sp>
      </p:grpSp>
      <p:sp>
        <p:nvSpPr>
          <p:cNvPr id="8" name="TextBox 8"/>
          <p:cNvSpPr txBox="1"/>
          <p:nvPr/>
        </p:nvSpPr>
        <p:spPr>
          <a:xfrm>
            <a:off x="1759166" y="251436"/>
            <a:ext cx="15939753" cy="1005706"/>
          </a:xfrm>
          <a:prstGeom prst="rect">
            <a:avLst/>
          </a:prstGeom>
        </p:spPr>
        <p:txBody>
          <a:bodyPr lIns="0" tIns="0" rIns="0" bIns="0" rtlCol="0" anchor="t">
            <a:spAutoFit/>
          </a:bodyPr>
          <a:lstStyle/>
          <a:p>
            <a:pPr algn="just">
              <a:lnSpc>
                <a:spcPts val="7110"/>
              </a:lnSpc>
            </a:pPr>
            <a:r>
              <a:rPr lang="en-US" sz="6837" b="1">
                <a:solidFill>
                  <a:srgbClr val="FFFFFF"/>
                </a:solidFill>
                <a:latin typeface="Poppins Bold"/>
                <a:ea typeface="Poppins Bold"/>
                <a:cs typeface="Poppins Bold"/>
                <a:sym typeface="Poppins Bold"/>
              </a:rPr>
              <a:t>Visualisation et interprétation</a:t>
            </a:r>
          </a:p>
        </p:txBody>
      </p:sp>
      <p:sp>
        <p:nvSpPr>
          <p:cNvPr id="9" name="TextBox 9"/>
          <p:cNvSpPr txBox="1"/>
          <p:nvPr/>
        </p:nvSpPr>
        <p:spPr>
          <a:xfrm>
            <a:off x="362143" y="1223106"/>
            <a:ext cx="17563713" cy="7716072"/>
          </a:xfrm>
          <a:prstGeom prst="rect">
            <a:avLst/>
          </a:prstGeom>
        </p:spPr>
        <p:txBody>
          <a:bodyPr lIns="0" tIns="0" rIns="0" bIns="0" rtlCol="0" anchor="t">
            <a:spAutoFit/>
          </a:bodyPr>
          <a:lstStyle/>
          <a:p>
            <a:pPr algn="just">
              <a:lnSpc>
                <a:spcPts val="3390"/>
              </a:lnSpc>
            </a:pPr>
            <a:r>
              <a:rPr lang="en-US" sz="2421">
                <a:solidFill>
                  <a:srgbClr val="FFFFFF"/>
                </a:solidFill>
                <a:latin typeface="Poppins"/>
                <a:ea typeface="Poppins"/>
                <a:cs typeface="Poppins"/>
                <a:sym typeface="Poppins"/>
              </a:rPr>
              <a:t>La visualisation joue un rôle essentiel dans l’analyse de texte, car elle permet de rendre les résultats plus accessibles, compréhensibles et exploitables. Elle facilite notamment la lecture des sentiments dominants ou des thèmes récurrents, et permet d'identifier rapidement les tendances ou anomalies dans le corpus analysé.</a:t>
            </a:r>
          </a:p>
          <a:p>
            <a:pPr algn="just">
              <a:lnSpc>
                <a:spcPts val="3390"/>
              </a:lnSpc>
            </a:pPr>
            <a:r>
              <a:rPr lang="en-US" sz="2421">
                <a:solidFill>
                  <a:srgbClr val="FFFFFF"/>
                </a:solidFill>
                <a:latin typeface="Poppins"/>
                <a:ea typeface="Poppins"/>
                <a:cs typeface="Poppins"/>
                <a:sym typeface="Poppins"/>
              </a:rPr>
              <a:t>Objectifs :</a:t>
            </a:r>
          </a:p>
          <a:p>
            <a:pPr marL="522848" lvl="1" indent="-261424" algn="just">
              <a:lnSpc>
                <a:spcPts val="3390"/>
              </a:lnSpc>
              <a:buFont typeface="Arial"/>
              <a:buChar char="•"/>
            </a:pPr>
            <a:r>
              <a:rPr lang="en-US" sz="2421">
                <a:solidFill>
                  <a:srgbClr val="FFFFFF"/>
                </a:solidFill>
                <a:latin typeface="Poppins"/>
                <a:ea typeface="Poppins"/>
                <a:cs typeface="Poppins"/>
                <a:sym typeface="Poppins"/>
              </a:rPr>
              <a:t>Résumer visuellement les résultats issus de l’analyse de sentiments ou du regroupement thématique.</a:t>
            </a:r>
          </a:p>
          <a:p>
            <a:pPr marL="522848" lvl="1" indent="-261424" algn="just">
              <a:lnSpc>
                <a:spcPts val="3390"/>
              </a:lnSpc>
              <a:spcBef>
                <a:spcPct val="0"/>
              </a:spcBef>
              <a:buFont typeface="Arial"/>
              <a:buChar char="•"/>
            </a:pPr>
            <a:r>
              <a:rPr lang="en-US" sz="2421">
                <a:solidFill>
                  <a:srgbClr val="FFFFFF"/>
                </a:solidFill>
                <a:latin typeface="Poppins"/>
                <a:ea typeface="Poppins"/>
                <a:cs typeface="Poppins"/>
                <a:sym typeface="Poppins"/>
              </a:rPr>
              <a:t>Identifier les clusters, mots-clés dominants, ou variations de sentiments selon le temps, les groupes ou les sujets.</a:t>
            </a:r>
          </a:p>
          <a:p>
            <a:pPr algn="just">
              <a:lnSpc>
                <a:spcPts val="3390"/>
              </a:lnSpc>
              <a:spcBef>
                <a:spcPct val="0"/>
              </a:spcBef>
            </a:pPr>
            <a:r>
              <a:rPr lang="en-US" sz="2421">
                <a:solidFill>
                  <a:srgbClr val="FFFFFF"/>
                </a:solidFill>
                <a:latin typeface="Poppins"/>
                <a:ea typeface="Poppins"/>
                <a:cs typeface="Poppins"/>
                <a:sym typeface="Poppins"/>
              </a:rPr>
              <a:t>Outils et techniques courants :</a:t>
            </a:r>
          </a:p>
          <a:p>
            <a:pPr marL="522848" lvl="1" indent="-261424" algn="just">
              <a:lnSpc>
                <a:spcPts val="3390"/>
              </a:lnSpc>
              <a:spcBef>
                <a:spcPct val="0"/>
              </a:spcBef>
              <a:buFont typeface="Arial"/>
              <a:buChar char="•"/>
            </a:pPr>
            <a:r>
              <a:rPr lang="en-US" sz="2421">
                <a:solidFill>
                  <a:srgbClr val="FFFFFF"/>
                </a:solidFill>
                <a:latin typeface="Poppins"/>
                <a:ea typeface="Poppins"/>
                <a:cs typeface="Poppins"/>
                <a:sym typeface="Poppins"/>
              </a:rPr>
              <a:t>Word Cloud (nuage de mots) : affiche les mots les plus fréquents dans un corpus ou un cluster, avec une taille proportionnelle à leur fréquence.</a:t>
            </a:r>
          </a:p>
          <a:p>
            <a:pPr marL="522848" lvl="1" indent="-261424" algn="just">
              <a:lnSpc>
                <a:spcPts val="3390"/>
              </a:lnSpc>
              <a:spcBef>
                <a:spcPct val="0"/>
              </a:spcBef>
              <a:buFont typeface="Arial"/>
              <a:buChar char="•"/>
            </a:pPr>
            <a:r>
              <a:rPr lang="en-US" sz="2421">
                <a:solidFill>
                  <a:srgbClr val="FFFFFF"/>
                </a:solidFill>
                <a:latin typeface="Poppins"/>
                <a:ea typeface="Poppins"/>
                <a:cs typeface="Poppins"/>
                <a:sym typeface="Poppins"/>
              </a:rPr>
              <a:t>Graphiques à barres : illustrent la répartition des sentiments (ex. : % de commentaires positifs, négatifs, neutres).</a:t>
            </a:r>
          </a:p>
          <a:p>
            <a:pPr marL="522848" lvl="1" indent="-261424" algn="just">
              <a:lnSpc>
                <a:spcPts val="3390"/>
              </a:lnSpc>
              <a:spcBef>
                <a:spcPct val="0"/>
              </a:spcBef>
              <a:buFont typeface="Arial"/>
              <a:buChar char="•"/>
            </a:pPr>
            <a:r>
              <a:rPr lang="en-US" sz="2421">
                <a:solidFill>
                  <a:srgbClr val="FFFFFF"/>
                </a:solidFill>
                <a:latin typeface="Poppins"/>
                <a:ea typeface="Poppins"/>
                <a:cs typeface="Poppins"/>
                <a:sym typeface="Poppins"/>
              </a:rPr>
              <a:t>T-SNE ou UMAP : algorithmes de réduction de dimension qui permettent de visualiser les clusters dans un espace 2D ou 3D.</a:t>
            </a:r>
          </a:p>
          <a:p>
            <a:pPr marL="522848" lvl="1" indent="-261424" algn="just">
              <a:lnSpc>
                <a:spcPts val="3390"/>
              </a:lnSpc>
              <a:spcBef>
                <a:spcPct val="0"/>
              </a:spcBef>
              <a:buFont typeface="Arial"/>
              <a:buChar char="•"/>
            </a:pPr>
            <a:r>
              <a:rPr lang="en-US" sz="2421">
                <a:solidFill>
                  <a:srgbClr val="FFFFFF"/>
                </a:solidFill>
                <a:latin typeface="Poppins"/>
                <a:ea typeface="Poppins"/>
                <a:cs typeface="Poppins"/>
                <a:sym typeface="Poppins"/>
              </a:rPr>
              <a:t>pyLDAvis (en Python) : outil interactif pour explorer les thèmes générés par LDA.</a:t>
            </a:r>
          </a:p>
          <a:p>
            <a:pPr marL="522848" lvl="1" indent="-261424" algn="just">
              <a:lnSpc>
                <a:spcPts val="3390"/>
              </a:lnSpc>
              <a:spcBef>
                <a:spcPct val="0"/>
              </a:spcBef>
              <a:buFont typeface="Arial"/>
              <a:buChar char="•"/>
            </a:pPr>
            <a:r>
              <a:rPr lang="en-US" sz="2421">
                <a:solidFill>
                  <a:srgbClr val="FFFFFF"/>
                </a:solidFill>
                <a:latin typeface="Poppins"/>
                <a:ea typeface="Poppins"/>
                <a:cs typeface="Poppins"/>
                <a:sym typeface="Poppins"/>
              </a:rPr>
              <a:t>Courbes temporelles : utilisées pour visualiser l’évolution des sentiments ou des sujets dans le temps (ex. : hausse de l’insatisfaction après une mise à jour produit).</a:t>
            </a:r>
          </a:p>
          <a:p>
            <a:pPr algn="just">
              <a:lnSpc>
                <a:spcPts val="3390"/>
              </a:lnSpc>
              <a:spcBef>
                <a:spcPct val="0"/>
              </a:spcBef>
            </a:pPr>
            <a:endParaRPr lang="en-US" sz="2421">
              <a:solidFill>
                <a:srgbClr val="FFFFFF"/>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722342" y="672469"/>
            <a:ext cx="530888" cy="617312"/>
          </a:xfrm>
          <a:custGeom>
            <a:avLst/>
            <a:gdLst/>
            <a:ahLst/>
            <a:cxnLst/>
            <a:rect l="l" t="t" r="r" b="b"/>
            <a:pathLst>
              <a:path w="530888" h="617312">
                <a:moveTo>
                  <a:pt x="0" y="0"/>
                </a:moveTo>
                <a:lnTo>
                  <a:pt x="530888" y="0"/>
                </a:lnTo>
                <a:lnTo>
                  <a:pt x="530888" y="617312"/>
                </a:lnTo>
                <a:lnTo>
                  <a:pt x="0" y="6173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10923045" y="2447486"/>
            <a:ext cx="5553836" cy="5553836"/>
          </a:xfrm>
          <a:custGeom>
            <a:avLst/>
            <a:gdLst/>
            <a:ahLst/>
            <a:cxnLst/>
            <a:rect l="l" t="t" r="r" b="b"/>
            <a:pathLst>
              <a:path w="5553836" h="5553836">
                <a:moveTo>
                  <a:pt x="0" y="0"/>
                </a:moveTo>
                <a:lnTo>
                  <a:pt x="5553836" y="0"/>
                </a:lnTo>
                <a:lnTo>
                  <a:pt x="5553836" y="5553836"/>
                </a:lnTo>
                <a:lnTo>
                  <a:pt x="0" y="55538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1436575" y="691565"/>
            <a:ext cx="3402138" cy="483870"/>
          </a:xfrm>
          <a:prstGeom prst="rect">
            <a:avLst/>
          </a:prstGeom>
        </p:spPr>
        <p:txBody>
          <a:bodyPr lIns="0" tIns="0" rIns="0" bIns="0" rtlCol="0" anchor="t">
            <a:spAutoFit/>
          </a:bodyPr>
          <a:lstStyle/>
          <a:p>
            <a:pPr algn="l">
              <a:lnSpc>
                <a:spcPts val="3779"/>
              </a:lnSpc>
            </a:pPr>
            <a:r>
              <a:rPr lang="en-US" sz="2699" b="1">
                <a:solidFill>
                  <a:srgbClr val="FFFFFF"/>
                </a:solidFill>
                <a:latin typeface="Poppins Ultra-Bold"/>
                <a:ea typeface="Poppins Ultra-Bold"/>
                <a:cs typeface="Poppins Ultra-Bold"/>
                <a:sym typeface="Poppins Ultra-Bold"/>
              </a:rPr>
              <a:t>Thynk Unlimited</a:t>
            </a:r>
          </a:p>
        </p:txBody>
      </p:sp>
      <p:sp>
        <p:nvSpPr>
          <p:cNvPr id="9" name="TextBox 9"/>
          <p:cNvSpPr txBox="1"/>
          <p:nvPr/>
        </p:nvSpPr>
        <p:spPr>
          <a:xfrm>
            <a:off x="1436575" y="2609411"/>
            <a:ext cx="9486471" cy="2517572"/>
          </a:xfrm>
          <a:prstGeom prst="rect">
            <a:avLst/>
          </a:prstGeom>
        </p:spPr>
        <p:txBody>
          <a:bodyPr lIns="0" tIns="0" rIns="0" bIns="0" rtlCol="0" anchor="t">
            <a:spAutoFit/>
          </a:bodyPr>
          <a:lstStyle/>
          <a:p>
            <a:pPr algn="l">
              <a:lnSpc>
                <a:spcPts val="9414"/>
              </a:lnSpc>
            </a:pPr>
            <a:r>
              <a:rPr lang="en-US" sz="9052" b="1">
                <a:solidFill>
                  <a:srgbClr val="FFFFFF"/>
                </a:solidFill>
                <a:latin typeface="Poppins Bold"/>
                <a:ea typeface="Poppins Bold"/>
                <a:cs typeface="Poppins Bold"/>
                <a:sym typeface="Poppins Bold"/>
              </a:rPr>
              <a:t>SIMULATION DU</a:t>
            </a:r>
          </a:p>
          <a:p>
            <a:pPr algn="l">
              <a:lnSpc>
                <a:spcPts val="9414"/>
              </a:lnSpc>
            </a:pPr>
            <a:r>
              <a:rPr lang="en-US" sz="9052" b="1">
                <a:solidFill>
                  <a:srgbClr val="FFFFFF"/>
                </a:solidFill>
                <a:latin typeface="Poppins Bold"/>
                <a:ea typeface="Poppins Bold"/>
                <a:cs typeface="Poppins Bold"/>
                <a:sym typeface="Poppins Bold"/>
              </a:rPr>
              <a:t>TP</a:t>
            </a:r>
          </a:p>
        </p:txBody>
      </p:sp>
      <p:sp>
        <p:nvSpPr>
          <p:cNvPr id="10" name="TextBox 10"/>
          <p:cNvSpPr txBox="1"/>
          <p:nvPr/>
        </p:nvSpPr>
        <p:spPr>
          <a:xfrm>
            <a:off x="1794079" y="5540179"/>
            <a:ext cx="7349921" cy="375285"/>
          </a:xfrm>
          <a:prstGeom prst="rect">
            <a:avLst/>
          </a:prstGeom>
        </p:spPr>
        <p:txBody>
          <a:bodyPr lIns="0" tIns="0" rIns="0" bIns="0" rtlCol="0" anchor="t">
            <a:spAutoFit/>
          </a:bodyPr>
          <a:lstStyle/>
          <a:p>
            <a:pPr algn="just">
              <a:lnSpc>
                <a:spcPts val="2940"/>
              </a:lnSpc>
              <a:spcBef>
                <a:spcPct val="0"/>
              </a:spcBef>
            </a:pPr>
            <a:endParaRPr/>
          </a:p>
        </p:txBody>
      </p:sp>
      <p:sp>
        <p:nvSpPr>
          <p:cNvPr id="11" name="AutoShape 11"/>
          <p:cNvSpPr/>
          <p:nvPr/>
        </p:nvSpPr>
        <p:spPr>
          <a:xfrm>
            <a:off x="8598915" y="1042987"/>
            <a:ext cx="15717833" cy="19050"/>
          </a:xfrm>
          <a:prstGeom prst="line">
            <a:avLst/>
          </a:prstGeom>
          <a:ln w="28575" cap="flat">
            <a:solidFill>
              <a:srgbClr val="64DBFF"/>
            </a:solidFill>
            <a:prstDash val="solid"/>
            <a:headEnd type="none" w="sm" len="sm"/>
            <a:tailEnd type="none" w="sm" len="sm"/>
          </a:ln>
        </p:spPr>
      </p:sp>
      <p:grpSp>
        <p:nvGrpSpPr>
          <p:cNvPr id="12" name="Group 12"/>
          <p:cNvGrpSpPr/>
          <p:nvPr/>
        </p:nvGrpSpPr>
        <p:grpSpPr>
          <a:xfrm>
            <a:off x="8455914" y="899987"/>
            <a:ext cx="286001" cy="28600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4DBFF"/>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5" name="Freeform 15"/>
          <p:cNvSpPr/>
          <p:nvPr/>
        </p:nvSpPr>
        <p:spPr>
          <a:xfrm flipV="1">
            <a:off x="-3226599" y="8963464"/>
            <a:ext cx="12370599" cy="1799360"/>
          </a:xfrm>
          <a:custGeom>
            <a:avLst/>
            <a:gdLst/>
            <a:ahLst/>
            <a:cxnLst/>
            <a:rect l="l" t="t" r="r" b="b"/>
            <a:pathLst>
              <a:path w="12370599" h="1799360">
                <a:moveTo>
                  <a:pt x="0" y="1799360"/>
                </a:moveTo>
                <a:lnTo>
                  <a:pt x="12370599" y="1799360"/>
                </a:lnTo>
                <a:lnTo>
                  <a:pt x="12370599" y="0"/>
                </a:lnTo>
                <a:lnTo>
                  <a:pt x="0" y="0"/>
                </a:lnTo>
                <a:lnTo>
                  <a:pt x="0" y="179936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9893260" y="2321103"/>
            <a:ext cx="7045104" cy="5829824"/>
          </a:xfrm>
          <a:custGeom>
            <a:avLst/>
            <a:gdLst/>
            <a:ahLst/>
            <a:cxnLst/>
            <a:rect l="l" t="t" r="r" b="b"/>
            <a:pathLst>
              <a:path w="7045104" h="5829824">
                <a:moveTo>
                  <a:pt x="0" y="0"/>
                </a:moveTo>
                <a:lnTo>
                  <a:pt x="7045104" y="0"/>
                </a:lnTo>
                <a:lnTo>
                  <a:pt x="7045104" y="5829823"/>
                </a:lnTo>
                <a:lnTo>
                  <a:pt x="0" y="5829823"/>
                </a:lnTo>
                <a:lnTo>
                  <a:pt x="0" y="0"/>
                </a:lnTo>
                <a:close/>
              </a:path>
            </a:pathLst>
          </a:custGeom>
          <a:blipFill>
            <a:blip r:embed="rId3"/>
            <a:stretch>
              <a:fillRect/>
            </a:stretch>
          </a:blipFill>
        </p:spPr>
      </p:sp>
      <p:sp>
        <p:nvSpPr>
          <p:cNvPr id="7" name="TextBox 7"/>
          <p:cNvSpPr txBox="1"/>
          <p:nvPr/>
        </p:nvSpPr>
        <p:spPr>
          <a:xfrm>
            <a:off x="1253230" y="2461699"/>
            <a:ext cx="8640030" cy="5462905"/>
          </a:xfrm>
          <a:prstGeom prst="rect">
            <a:avLst/>
          </a:prstGeom>
        </p:spPr>
        <p:txBody>
          <a:bodyPr lIns="0" tIns="0" rIns="0" bIns="0" rtlCol="0" anchor="t">
            <a:spAutoFit/>
          </a:bodyPr>
          <a:lstStyle/>
          <a:p>
            <a:pPr algn="just">
              <a:lnSpc>
                <a:spcPts val="3919"/>
              </a:lnSpc>
            </a:pPr>
            <a:r>
              <a:rPr lang="en-US" sz="2799">
                <a:solidFill>
                  <a:srgbClr val="FFFFFF"/>
                </a:solidFill>
                <a:latin typeface="Poppins"/>
                <a:ea typeface="Poppins"/>
                <a:cs typeface="Poppins"/>
                <a:sym typeface="Poppins"/>
              </a:rPr>
              <a:t>·      Des résultats précis et totalement impartiaux</a:t>
            </a:r>
          </a:p>
          <a:p>
            <a:pPr algn="just">
              <a:lnSpc>
                <a:spcPts val="3919"/>
              </a:lnSpc>
            </a:pPr>
            <a:r>
              <a:rPr lang="en-US" sz="2799">
                <a:solidFill>
                  <a:srgbClr val="FFFFFF"/>
                </a:solidFill>
                <a:latin typeface="Poppins"/>
                <a:ea typeface="Poppins"/>
                <a:cs typeface="Poppins"/>
                <a:sym typeface="Poppins"/>
              </a:rPr>
              <a:t>·      Des données transformées en informations en quelques instants</a:t>
            </a:r>
          </a:p>
          <a:p>
            <a:pPr algn="just">
              <a:lnSpc>
                <a:spcPts val="3919"/>
              </a:lnSpc>
            </a:pPr>
            <a:r>
              <a:rPr lang="en-US" sz="2799">
                <a:solidFill>
                  <a:srgbClr val="FFFFFF"/>
                </a:solidFill>
                <a:latin typeface="Poppins"/>
                <a:ea typeface="Poppins"/>
                <a:cs typeface="Poppins"/>
                <a:sym typeface="Poppins"/>
              </a:rPr>
              <a:t>·      Un gain de temps et d’énergie pour les collaborateurs leur permettant de se consacrer à des tâches plus stratégiques</a:t>
            </a:r>
          </a:p>
          <a:p>
            <a:pPr algn="just">
              <a:lnSpc>
                <a:spcPts val="3919"/>
              </a:lnSpc>
            </a:pPr>
            <a:r>
              <a:rPr lang="en-US" sz="2799">
                <a:solidFill>
                  <a:srgbClr val="FFFFFF"/>
                </a:solidFill>
                <a:latin typeface="Poppins"/>
                <a:ea typeface="Poppins"/>
                <a:cs typeface="Poppins"/>
                <a:sym typeface="Poppins"/>
              </a:rPr>
              <a:t>·      Des mesures cohérentes obtenues et utilisables pour suivre les ressentis des clients au fil du temps</a:t>
            </a:r>
          </a:p>
          <a:p>
            <a:pPr algn="just">
              <a:lnSpc>
                <a:spcPts val="3919"/>
              </a:lnSpc>
              <a:spcBef>
                <a:spcPct val="0"/>
              </a:spcBef>
            </a:pPr>
            <a:endParaRPr lang="en-US" sz="2799">
              <a:solidFill>
                <a:srgbClr val="FFFFFF"/>
              </a:solidFill>
              <a:latin typeface="Poppins"/>
              <a:ea typeface="Poppins"/>
              <a:cs typeface="Poppins"/>
              <a:sym typeface="Poppins"/>
            </a:endParaRPr>
          </a:p>
        </p:txBody>
      </p:sp>
      <p:sp>
        <p:nvSpPr>
          <p:cNvPr id="8" name="TextBox 8"/>
          <p:cNvSpPr txBox="1"/>
          <p:nvPr/>
        </p:nvSpPr>
        <p:spPr>
          <a:xfrm>
            <a:off x="2195594" y="1057275"/>
            <a:ext cx="7146742" cy="1038345"/>
          </a:xfrm>
          <a:prstGeom prst="rect">
            <a:avLst/>
          </a:prstGeom>
        </p:spPr>
        <p:txBody>
          <a:bodyPr lIns="0" tIns="0" rIns="0" bIns="0" rtlCol="0" anchor="t">
            <a:spAutoFit/>
          </a:bodyPr>
          <a:lstStyle/>
          <a:p>
            <a:pPr algn="just">
              <a:lnSpc>
                <a:spcPts val="7318"/>
              </a:lnSpc>
            </a:pPr>
            <a:r>
              <a:rPr lang="en-US" sz="7037" b="1">
                <a:solidFill>
                  <a:srgbClr val="FFFFFF"/>
                </a:solidFill>
                <a:latin typeface="Poppins Bold"/>
                <a:ea typeface="Poppins Bold"/>
                <a:cs typeface="Poppins Bold"/>
                <a:sym typeface="Poppins Bold"/>
              </a:rPr>
              <a:t>Avantages</a:t>
            </a:r>
          </a:p>
        </p:txBody>
      </p:sp>
      <p:sp>
        <p:nvSpPr>
          <p:cNvPr id="9" name="AutoShape 9"/>
          <p:cNvSpPr/>
          <p:nvPr/>
        </p:nvSpPr>
        <p:spPr>
          <a:xfrm>
            <a:off x="-5590449" y="9258300"/>
            <a:ext cx="15717833" cy="19050"/>
          </a:xfrm>
          <a:prstGeom prst="line">
            <a:avLst/>
          </a:prstGeom>
          <a:ln w="28575" cap="flat">
            <a:solidFill>
              <a:srgbClr val="64DBFF"/>
            </a:solidFill>
            <a:prstDash val="solid"/>
            <a:headEnd type="none" w="sm" len="sm"/>
            <a:tailEnd type="none" w="sm" len="sm"/>
          </a:ln>
        </p:spPr>
      </p:sp>
      <p:grpSp>
        <p:nvGrpSpPr>
          <p:cNvPr id="10" name="Group 10"/>
          <p:cNvGrpSpPr/>
          <p:nvPr/>
        </p:nvGrpSpPr>
        <p:grpSpPr>
          <a:xfrm>
            <a:off x="9984383" y="9115299"/>
            <a:ext cx="286001" cy="28600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4DBFF"/>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3" name="Freeform 13"/>
          <p:cNvSpPr/>
          <p:nvPr/>
        </p:nvSpPr>
        <p:spPr>
          <a:xfrm>
            <a:off x="15201900" y="-2854591"/>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4">
              <a:alphaModFix amt="58000"/>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0D1FF">
                    <a:alpha val="86000"/>
                  </a:srgbClr>
                </a:gs>
                <a:gs pos="50000">
                  <a:srgbClr val="001496">
                    <a:alpha val="86000"/>
                  </a:srgbClr>
                </a:gs>
                <a:gs pos="100000">
                  <a:srgbClr val="000F70">
                    <a:alpha val="86000"/>
                  </a:srgbClr>
                </a:gs>
              </a:gsLst>
              <a:path path="circle">
                <a:fillToRect l="50000" t="50000" r="50000" b="50000"/>
              </a:path>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a:p>
              <a:pPr algn="ctr">
                <a:lnSpc>
                  <a:spcPts val="2659"/>
                </a:lnSpc>
              </a:pPr>
              <a:endParaRPr/>
            </a:p>
            <a:p>
              <a:pPr algn="ctr">
                <a:lnSpc>
                  <a:spcPts val="2659"/>
                </a:lnSpc>
                <a:spcBef>
                  <a:spcPct val="0"/>
                </a:spcBef>
              </a:pPr>
              <a:endParaRPr/>
            </a:p>
          </p:txBody>
        </p:sp>
      </p:grpSp>
      <p:sp>
        <p:nvSpPr>
          <p:cNvPr id="6" name="Freeform 6"/>
          <p:cNvSpPr/>
          <p:nvPr/>
        </p:nvSpPr>
        <p:spPr>
          <a:xfrm>
            <a:off x="722342" y="672469"/>
            <a:ext cx="530888" cy="617312"/>
          </a:xfrm>
          <a:custGeom>
            <a:avLst/>
            <a:gdLst/>
            <a:ahLst/>
            <a:cxnLst/>
            <a:rect l="l" t="t" r="r" b="b"/>
            <a:pathLst>
              <a:path w="530888" h="617312">
                <a:moveTo>
                  <a:pt x="0" y="0"/>
                </a:moveTo>
                <a:lnTo>
                  <a:pt x="530888" y="0"/>
                </a:lnTo>
                <a:lnTo>
                  <a:pt x="530888" y="617312"/>
                </a:lnTo>
                <a:lnTo>
                  <a:pt x="0" y="6173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5839908" y="2165933"/>
            <a:ext cx="6608184" cy="6602071"/>
          </a:xfrm>
          <a:custGeom>
            <a:avLst/>
            <a:gdLst/>
            <a:ahLst/>
            <a:cxnLst/>
            <a:rect l="l" t="t" r="r" b="b"/>
            <a:pathLst>
              <a:path w="6608184" h="6602071">
                <a:moveTo>
                  <a:pt x="0" y="0"/>
                </a:moveTo>
                <a:lnTo>
                  <a:pt x="6608184" y="0"/>
                </a:lnTo>
                <a:lnTo>
                  <a:pt x="6608184" y="6602071"/>
                </a:lnTo>
                <a:lnTo>
                  <a:pt x="0" y="6602071"/>
                </a:lnTo>
                <a:lnTo>
                  <a:pt x="0" y="0"/>
                </a:lnTo>
                <a:close/>
              </a:path>
            </a:pathLst>
          </a:custGeom>
          <a:blipFill>
            <a:blip r:embed="rId5">
              <a:alphaModFix amt="31000"/>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2845183" y="1337406"/>
            <a:ext cx="12597633" cy="1326947"/>
          </a:xfrm>
          <a:prstGeom prst="rect">
            <a:avLst/>
          </a:prstGeom>
        </p:spPr>
        <p:txBody>
          <a:bodyPr lIns="0" tIns="0" rIns="0" bIns="0" rtlCol="0" anchor="t">
            <a:spAutoFit/>
          </a:bodyPr>
          <a:lstStyle/>
          <a:p>
            <a:pPr algn="ctr">
              <a:lnSpc>
                <a:spcPts val="9414"/>
              </a:lnSpc>
            </a:pPr>
            <a:r>
              <a:rPr lang="en-US" sz="9052" b="1">
                <a:solidFill>
                  <a:srgbClr val="FFFFFF"/>
                </a:solidFill>
                <a:latin typeface="Poppins Bold"/>
                <a:ea typeface="Poppins Bold"/>
                <a:cs typeface="Poppins Bold"/>
                <a:sym typeface="Poppins Bold"/>
              </a:rPr>
              <a:t>Inconvenients</a:t>
            </a:r>
          </a:p>
        </p:txBody>
      </p:sp>
      <p:sp>
        <p:nvSpPr>
          <p:cNvPr id="9" name="TextBox 9"/>
          <p:cNvSpPr txBox="1"/>
          <p:nvPr/>
        </p:nvSpPr>
        <p:spPr>
          <a:xfrm>
            <a:off x="2846582" y="3865169"/>
            <a:ext cx="12596235" cy="4902836"/>
          </a:xfrm>
          <a:prstGeom prst="rect">
            <a:avLst/>
          </a:prstGeom>
        </p:spPr>
        <p:txBody>
          <a:bodyPr lIns="0" tIns="0" rIns="0" bIns="0" rtlCol="0" anchor="t">
            <a:spAutoFit/>
          </a:bodyPr>
          <a:lstStyle/>
          <a:p>
            <a:pPr algn="ctr">
              <a:lnSpc>
                <a:spcPts val="4339"/>
              </a:lnSpc>
            </a:pPr>
            <a:r>
              <a:rPr lang="en-US" sz="3099">
                <a:solidFill>
                  <a:srgbClr val="FFFFFF"/>
                </a:solidFill>
                <a:latin typeface="Poppins"/>
                <a:ea typeface="Poppins"/>
                <a:cs typeface="Poppins"/>
                <a:sym typeface="Poppins"/>
              </a:rPr>
              <a:t>·      Pour tirer une réelle valeur des outils d’analyse de sentiment, vous devez analyser régulièrement de grandes quantités de données textuelles, il est donc nécessaire de disposer de volumes de data importants</a:t>
            </a:r>
          </a:p>
          <a:p>
            <a:pPr algn="ctr">
              <a:lnSpc>
                <a:spcPts val="4339"/>
              </a:lnSpc>
              <a:spcBef>
                <a:spcPct val="0"/>
              </a:spcBef>
            </a:pPr>
            <a:r>
              <a:rPr lang="en-US" sz="3099">
                <a:solidFill>
                  <a:srgbClr val="FFFFFF"/>
                </a:solidFill>
                <a:latin typeface="Poppins"/>
                <a:ea typeface="Poppins"/>
                <a:cs typeface="Poppins"/>
                <a:sym typeface="Poppins"/>
              </a:rPr>
              <a:t>·      Ce domaine est encore en développement ce qui fait que les résultats ne sont pas toujours parfaits. Cette imperfection implique de devoir vérifier occasionnellement les résultats des analyses et de les corriger manuellement si nécessaire.</a:t>
            </a:r>
          </a:p>
          <a:p>
            <a:pPr algn="ctr">
              <a:lnSpc>
                <a:spcPts val="4339"/>
              </a:lnSpc>
              <a:spcBef>
                <a:spcPct val="0"/>
              </a:spcBef>
            </a:pPr>
            <a:endParaRPr lang="en-US" sz="3099">
              <a:solidFill>
                <a:srgbClr val="FFFFFF"/>
              </a:solidFill>
              <a:latin typeface="Poppins"/>
              <a:ea typeface="Poppins"/>
              <a:cs typeface="Poppins"/>
              <a:sym typeface="Poppins"/>
            </a:endParaRPr>
          </a:p>
        </p:txBody>
      </p:sp>
      <p:sp>
        <p:nvSpPr>
          <p:cNvPr id="10" name="Freeform 10"/>
          <p:cNvSpPr/>
          <p:nvPr/>
        </p:nvSpPr>
        <p:spPr>
          <a:xfrm>
            <a:off x="8029515" y="-1031595"/>
            <a:ext cx="12370599" cy="1799360"/>
          </a:xfrm>
          <a:custGeom>
            <a:avLst/>
            <a:gdLst/>
            <a:ahLst/>
            <a:cxnLst/>
            <a:rect l="l" t="t" r="r" b="b"/>
            <a:pathLst>
              <a:path w="12370599" h="1799360">
                <a:moveTo>
                  <a:pt x="0" y="0"/>
                </a:moveTo>
                <a:lnTo>
                  <a:pt x="12370599" y="0"/>
                </a:lnTo>
                <a:lnTo>
                  <a:pt x="12370599" y="1799360"/>
                </a:lnTo>
                <a:lnTo>
                  <a:pt x="0" y="179936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TextBox 11"/>
          <p:cNvSpPr txBox="1"/>
          <p:nvPr/>
        </p:nvSpPr>
        <p:spPr>
          <a:xfrm>
            <a:off x="8496029" y="8806749"/>
            <a:ext cx="1274721" cy="451551"/>
          </a:xfrm>
          <a:prstGeom prst="rect">
            <a:avLst/>
          </a:prstGeom>
        </p:spPr>
        <p:txBody>
          <a:bodyPr lIns="0" tIns="0" rIns="0" bIns="0" rtlCol="0" anchor="t">
            <a:spAutoFit/>
          </a:bodyPr>
          <a:lstStyle/>
          <a:p>
            <a:pPr algn="ctr">
              <a:lnSpc>
                <a:spcPts val="3461"/>
              </a:lnSpc>
            </a:pPr>
            <a:r>
              <a:rPr lang="en-US" sz="2472" b="1">
                <a:solidFill>
                  <a:srgbClr val="FFFFFF"/>
                </a:solidFill>
                <a:latin typeface="Poppins Bold"/>
                <a:ea typeface="Poppins Bold"/>
                <a:cs typeface="Poppins Bold"/>
                <a:sym typeface="Poppins Bold"/>
              </a:rPr>
              <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322591" y="2439588"/>
            <a:ext cx="17642818" cy="7436058"/>
          </a:xfrm>
          <a:prstGeom prst="rect">
            <a:avLst/>
          </a:prstGeom>
        </p:spPr>
        <p:txBody>
          <a:bodyPr lIns="0" tIns="0" rIns="0" bIns="0" rtlCol="0" anchor="t">
            <a:spAutoFit/>
          </a:bodyPr>
          <a:lstStyle/>
          <a:p>
            <a:pPr algn="ctr">
              <a:lnSpc>
                <a:spcPts val="4888"/>
              </a:lnSpc>
              <a:spcBef>
                <a:spcPct val="0"/>
              </a:spcBef>
            </a:pPr>
            <a:r>
              <a:rPr lang="en-US" sz="3491">
                <a:solidFill>
                  <a:srgbClr val="FFFFFF"/>
                </a:solidFill>
                <a:latin typeface="Poppins"/>
                <a:ea typeface="Poppins"/>
                <a:cs typeface="Poppins"/>
                <a:sym typeface="Poppins"/>
              </a:rPr>
              <a:t>L’analyse de sentiments couplée au regroupement thématique offre une double approche puissante pour explorer et interpréter de grands volumes de données textuelles. Elle permet d’identifier les opinions exprimées, de comprendre les émotions sous-jacentes et de structurer les contenus selon des axes thématiques. Ces techniques s’avèrent particulièrement utiles dans des domaines tels que le marketing, la gestion de la relation client, les études d’opinion ou encore la veille stratégique.</a:t>
            </a:r>
          </a:p>
          <a:p>
            <a:pPr algn="ctr">
              <a:lnSpc>
                <a:spcPts val="4888"/>
              </a:lnSpc>
              <a:spcBef>
                <a:spcPct val="0"/>
              </a:spcBef>
            </a:pPr>
            <a:r>
              <a:rPr lang="en-US" sz="3491">
                <a:solidFill>
                  <a:srgbClr val="FFFFFF"/>
                </a:solidFill>
                <a:latin typeface="Poppins"/>
                <a:ea typeface="Poppins"/>
                <a:cs typeface="Poppins"/>
                <a:sym typeface="Poppins"/>
              </a:rPr>
              <a:t>Cependant, leur mise en œuvre nécessite une méthodologie rigoureuse, une phase de prétraitement soignée et une interprétation prudente des résultats. À mesure que les algorithmes s’améliorent, ces outils joueront un rôle croissant dans l’aide à la décision fondée sur les données.</a:t>
            </a:r>
          </a:p>
          <a:p>
            <a:pPr algn="ctr">
              <a:lnSpc>
                <a:spcPts val="4888"/>
              </a:lnSpc>
              <a:spcBef>
                <a:spcPct val="0"/>
              </a:spcBef>
            </a:pPr>
            <a:endParaRPr lang="en-US" sz="3491">
              <a:solidFill>
                <a:srgbClr val="FFFFFF"/>
              </a:solidFill>
              <a:latin typeface="Poppins"/>
              <a:ea typeface="Poppins"/>
              <a:cs typeface="Poppins"/>
              <a:sym typeface="Poppins"/>
            </a:endParaRPr>
          </a:p>
        </p:txBody>
      </p:sp>
      <p:sp>
        <p:nvSpPr>
          <p:cNvPr id="4" name="TextBox 4"/>
          <p:cNvSpPr txBox="1"/>
          <p:nvPr/>
        </p:nvSpPr>
        <p:spPr>
          <a:xfrm>
            <a:off x="5570629" y="1057275"/>
            <a:ext cx="7146742" cy="1038345"/>
          </a:xfrm>
          <a:prstGeom prst="rect">
            <a:avLst/>
          </a:prstGeom>
        </p:spPr>
        <p:txBody>
          <a:bodyPr lIns="0" tIns="0" rIns="0" bIns="0" rtlCol="0" anchor="t">
            <a:spAutoFit/>
          </a:bodyPr>
          <a:lstStyle/>
          <a:p>
            <a:pPr algn="just">
              <a:lnSpc>
                <a:spcPts val="7318"/>
              </a:lnSpc>
            </a:pPr>
            <a:r>
              <a:rPr lang="en-US" sz="7037" b="1">
                <a:solidFill>
                  <a:srgbClr val="FFFFFF"/>
                </a:solidFill>
                <a:latin typeface="Poppins Bold"/>
                <a:ea typeface="Poppins Bold"/>
                <a:cs typeface="Poppins Bold"/>
                <a:sym typeface="Poppins Bold"/>
              </a:rPr>
              <a:t>CONCLUSION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167263"/>
            <a:ext cx="18288000" cy="10431661"/>
            <a:chOff x="0" y="-38100"/>
            <a:chExt cx="4816593" cy="27474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722342" y="672469"/>
            <a:ext cx="530888" cy="617312"/>
          </a:xfrm>
          <a:custGeom>
            <a:avLst/>
            <a:gdLst/>
            <a:ahLst/>
            <a:cxnLst/>
            <a:rect l="l" t="t" r="r" b="b"/>
            <a:pathLst>
              <a:path w="530888" h="617312">
                <a:moveTo>
                  <a:pt x="0" y="0"/>
                </a:moveTo>
                <a:lnTo>
                  <a:pt x="530888" y="0"/>
                </a:lnTo>
                <a:lnTo>
                  <a:pt x="530888" y="617312"/>
                </a:lnTo>
                <a:lnTo>
                  <a:pt x="0" y="6173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10923045" y="2447486"/>
            <a:ext cx="5553836" cy="5553836"/>
          </a:xfrm>
          <a:custGeom>
            <a:avLst/>
            <a:gdLst/>
            <a:ahLst/>
            <a:cxnLst/>
            <a:rect l="l" t="t" r="r" b="b"/>
            <a:pathLst>
              <a:path w="5553836" h="5553836">
                <a:moveTo>
                  <a:pt x="0" y="0"/>
                </a:moveTo>
                <a:lnTo>
                  <a:pt x="5553836" y="0"/>
                </a:lnTo>
                <a:lnTo>
                  <a:pt x="5553836" y="5553836"/>
                </a:lnTo>
                <a:lnTo>
                  <a:pt x="0" y="55538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1391994" y="1337406"/>
            <a:ext cx="8487068" cy="1326947"/>
          </a:xfrm>
          <a:prstGeom prst="rect">
            <a:avLst/>
          </a:prstGeom>
        </p:spPr>
        <p:txBody>
          <a:bodyPr lIns="0" tIns="0" rIns="0" bIns="0" rtlCol="0" anchor="t">
            <a:spAutoFit/>
          </a:bodyPr>
          <a:lstStyle/>
          <a:p>
            <a:pPr algn="l">
              <a:lnSpc>
                <a:spcPts val="9414"/>
              </a:lnSpc>
            </a:pPr>
            <a:r>
              <a:rPr lang="en-US" sz="9052" b="1" dirty="0">
                <a:solidFill>
                  <a:srgbClr val="FFFFFF"/>
                </a:solidFill>
                <a:latin typeface="Poppins Bold"/>
                <a:ea typeface="Poppins Bold"/>
                <a:cs typeface="Poppins Bold"/>
                <a:sym typeface="Poppins Bold"/>
              </a:rPr>
              <a:t>References </a:t>
            </a:r>
          </a:p>
        </p:txBody>
      </p:sp>
      <p:sp>
        <p:nvSpPr>
          <p:cNvPr id="9" name="TextBox 9"/>
          <p:cNvSpPr txBox="1"/>
          <p:nvPr/>
        </p:nvSpPr>
        <p:spPr>
          <a:xfrm>
            <a:off x="1391994" y="3047729"/>
            <a:ext cx="7349921" cy="736997"/>
          </a:xfrm>
          <a:prstGeom prst="rect">
            <a:avLst/>
          </a:prstGeom>
        </p:spPr>
        <p:txBody>
          <a:bodyPr lIns="0" tIns="0" rIns="0" bIns="0" rtlCol="0" anchor="t">
            <a:spAutoFit/>
          </a:bodyPr>
          <a:lstStyle/>
          <a:p>
            <a:pPr algn="just">
              <a:lnSpc>
                <a:spcPts val="2940"/>
              </a:lnSpc>
              <a:spcBef>
                <a:spcPct val="0"/>
              </a:spcBef>
            </a:pPr>
            <a:r>
              <a:rPr lang="en-US" sz="2400" dirty="0">
                <a:solidFill>
                  <a:srgbClr val="FFFFFF"/>
                </a:solidFill>
                <a:latin typeface="Poppins"/>
                <a:ea typeface="Poppins"/>
                <a:cs typeface="Poppins"/>
                <a:sym typeface="Poppins"/>
              </a:rPr>
              <a:t>https://www.ibm.com/fr-fr/topics/sentiment-analysis</a:t>
            </a:r>
          </a:p>
        </p:txBody>
      </p:sp>
      <p:sp>
        <p:nvSpPr>
          <p:cNvPr id="10" name="AutoShape 10"/>
          <p:cNvSpPr/>
          <p:nvPr/>
        </p:nvSpPr>
        <p:spPr>
          <a:xfrm>
            <a:off x="8598915" y="1042987"/>
            <a:ext cx="15717833" cy="19050"/>
          </a:xfrm>
          <a:prstGeom prst="line">
            <a:avLst/>
          </a:prstGeom>
          <a:ln w="28575" cap="flat">
            <a:solidFill>
              <a:srgbClr val="64DBFF"/>
            </a:solidFill>
            <a:prstDash val="solid"/>
            <a:headEnd type="none" w="sm" len="sm"/>
            <a:tailEnd type="none" w="sm" len="sm"/>
          </a:ln>
        </p:spPr>
      </p:sp>
      <p:grpSp>
        <p:nvGrpSpPr>
          <p:cNvPr id="11" name="Group 11"/>
          <p:cNvGrpSpPr/>
          <p:nvPr/>
        </p:nvGrpSpPr>
        <p:grpSpPr>
          <a:xfrm>
            <a:off x="8455914" y="899987"/>
            <a:ext cx="286001" cy="28600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4DBFF"/>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flipV="1">
            <a:off x="-3226599" y="8963464"/>
            <a:ext cx="12370599" cy="1799360"/>
          </a:xfrm>
          <a:custGeom>
            <a:avLst/>
            <a:gdLst/>
            <a:ahLst/>
            <a:cxnLst/>
            <a:rect l="l" t="t" r="r" b="b"/>
            <a:pathLst>
              <a:path w="12370599" h="1799360">
                <a:moveTo>
                  <a:pt x="0" y="1799360"/>
                </a:moveTo>
                <a:lnTo>
                  <a:pt x="12370599" y="1799360"/>
                </a:lnTo>
                <a:lnTo>
                  <a:pt x="12370599" y="0"/>
                </a:lnTo>
                <a:lnTo>
                  <a:pt x="0" y="0"/>
                </a:lnTo>
                <a:lnTo>
                  <a:pt x="0" y="179936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5" name="TextBox 15"/>
          <p:cNvSpPr txBox="1"/>
          <p:nvPr/>
        </p:nvSpPr>
        <p:spPr>
          <a:xfrm>
            <a:off x="1593036" y="3931920"/>
            <a:ext cx="8084984" cy="746760"/>
          </a:xfrm>
          <a:prstGeom prst="rect">
            <a:avLst/>
          </a:prstGeom>
        </p:spPr>
        <p:txBody>
          <a:bodyPr lIns="0" tIns="0" rIns="0" bIns="0" rtlCol="0" anchor="t">
            <a:spAutoFit/>
          </a:bodyPr>
          <a:lstStyle/>
          <a:p>
            <a:pPr algn="just">
              <a:lnSpc>
                <a:spcPts val="2940"/>
              </a:lnSpc>
              <a:spcBef>
                <a:spcPct val="0"/>
              </a:spcBef>
            </a:pPr>
            <a:r>
              <a:rPr lang="en-US" sz="2400" dirty="0">
                <a:solidFill>
                  <a:srgbClr val="FFFFFF"/>
                </a:solidFill>
                <a:latin typeface="Poppins"/>
                <a:ea typeface="Poppins"/>
                <a:cs typeface="Poppins"/>
                <a:sym typeface="Poppins"/>
              </a:rPr>
              <a:t>https://www.qualtrics.com/fr/gestion-de-l-experience/etude-marche/analyse-sentiment/</a:t>
            </a:r>
          </a:p>
        </p:txBody>
      </p:sp>
      <p:sp>
        <p:nvSpPr>
          <p:cNvPr id="16" name="TextBox 16"/>
          <p:cNvSpPr txBox="1"/>
          <p:nvPr/>
        </p:nvSpPr>
        <p:spPr>
          <a:xfrm>
            <a:off x="1593036" y="5226216"/>
            <a:ext cx="8084984" cy="1118235"/>
          </a:xfrm>
          <a:prstGeom prst="rect">
            <a:avLst/>
          </a:prstGeom>
        </p:spPr>
        <p:txBody>
          <a:bodyPr lIns="0" tIns="0" rIns="0" bIns="0" rtlCol="0" anchor="t">
            <a:spAutoFit/>
          </a:bodyPr>
          <a:lstStyle/>
          <a:p>
            <a:pPr algn="just">
              <a:lnSpc>
                <a:spcPts val="2940"/>
              </a:lnSpc>
              <a:spcBef>
                <a:spcPct val="0"/>
              </a:spcBef>
            </a:pPr>
            <a:r>
              <a:rPr lang="en-US" sz="2400" dirty="0">
                <a:solidFill>
                  <a:srgbClr val="FFFFFF"/>
                </a:solidFill>
                <a:latin typeface="Poppins"/>
                <a:ea typeface="Poppins"/>
                <a:cs typeface="Poppins"/>
                <a:sym typeface="Poppins"/>
              </a:rPr>
              <a:t>https://www.lesphinx-developpement.fr/blog/les-differents-indicateurs-pour-realiser-une-analyse-de-sentiment/</a:t>
            </a:r>
          </a:p>
        </p:txBody>
      </p:sp>
      <p:sp>
        <p:nvSpPr>
          <p:cNvPr id="19" name="TextBox 16">
            <a:extLst>
              <a:ext uri="{FF2B5EF4-FFF2-40B4-BE49-F238E27FC236}">
                <a16:creationId xmlns:a16="http://schemas.microsoft.com/office/drawing/2014/main" id="{1980C4FA-92DC-7F71-D099-07DFCE568921}"/>
              </a:ext>
            </a:extLst>
          </p:cNvPr>
          <p:cNvSpPr txBox="1"/>
          <p:nvPr/>
        </p:nvSpPr>
        <p:spPr>
          <a:xfrm>
            <a:off x="1745436" y="6421327"/>
            <a:ext cx="8084984" cy="736997"/>
          </a:xfrm>
          <a:prstGeom prst="rect">
            <a:avLst/>
          </a:prstGeom>
        </p:spPr>
        <p:txBody>
          <a:bodyPr lIns="0" tIns="0" rIns="0" bIns="0" rtlCol="0" anchor="t">
            <a:spAutoFit/>
          </a:bodyPr>
          <a:lstStyle/>
          <a:p>
            <a:pPr algn="just">
              <a:lnSpc>
                <a:spcPts val="2940"/>
              </a:lnSpc>
              <a:spcBef>
                <a:spcPct val="0"/>
              </a:spcBef>
            </a:pPr>
            <a:r>
              <a:rPr lang="en-US" sz="2400" dirty="0">
                <a:solidFill>
                  <a:srgbClr val="FFFFFF"/>
                </a:solidFill>
                <a:latin typeface="Poppins"/>
                <a:ea typeface="Poppins"/>
                <a:cs typeface="Poppins"/>
                <a:sym typeface="Poppins"/>
              </a:rPr>
              <a:t>https://www.qualtrics.com/fr/gestion-de-l-experience/etude-marche/analyse-sentiment/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0D1FF">
                    <a:alpha val="86000"/>
                  </a:srgbClr>
                </a:gs>
                <a:gs pos="50000">
                  <a:srgbClr val="001496">
                    <a:alpha val="86000"/>
                  </a:srgbClr>
                </a:gs>
                <a:gs pos="100000">
                  <a:srgbClr val="000F70">
                    <a:alpha val="86000"/>
                  </a:srgbClr>
                </a:gs>
              </a:gsLst>
              <a:path path="circle">
                <a:fillToRect l="50000" t="50000" r="50000" b="50000"/>
              </a:path>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a:p>
              <a:pPr algn="ctr">
                <a:lnSpc>
                  <a:spcPts val="2659"/>
                </a:lnSpc>
              </a:pPr>
              <a:endParaRPr/>
            </a:p>
            <a:p>
              <a:pPr algn="ctr">
                <a:lnSpc>
                  <a:spcPts val="2659"/>
                </a:lnSpc>
                <a:spcBef>
                  <a:spcPct val="0"/>
                </a:spcBef>
              </a:pPr>
              <a:endParaRPr/>
            </a:p>
          </p:txBody>
        </p:sp>
      </p:grpSp>
      <p:sp>
        <p:nvSpPr>
          <p:cNvPr id="6" name="Freeform 6"/>
          <p:cNvSpPr/>
          <p:nvPr/>
        </p:nvSpPr>
        <p:spPr>
          <a:xfrm>
            <a:off x="722342" y="672469"/>
            <a:ext cx="530888" cy="617312"/>
          </a:xfrm>
          <a:custGeom>
            <a:avLst/>
            <a:gdLst/>
            <a:ahLst/>
            <a:cxnLst/>
            <a:rect l="l" t="t" r="r" b="b"/>
            <a:pathLst>
              <a:path w="530888" h="617312">
                <a:moveTo>
                  <a:pt x="0" y="0"/>
                </a:moveTo>
                <a:lnTo>
                  <a:pt x="530888" y="0"/>
                </a:lnTo>
                <a:lnTo>
                  <a:pt x="530888" y="617312"/>
                </a:lnTo>
                <a:lnTo>
                  <a:pt x="0" y="6173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215061" y="4706533"/>
            <a:ext cx="5585634" cy="5580467"/>
          </a:xfrm>
          <a:custGeom>
            <a:avLst/>
            <a:gdLst/>
            <a:ahLst/>
            <a:cxnLst/>
            <a:rect l="l" t="t" r="r" b="b"/>
            <a:pathLst>
              <a:path w="5585634" h="5580467">
                <a:moveTo>
                  <a:pt x="0" y="0"/>
                </a:moveTo>
                <a:lnTo>
                  <a:pt x="5585634" y="0"/>
                </a:lnTo>
                <a:lnTo>
                  <a:pt x="5585634" y="5580467"/>
                </a:lnTo>
                <a:lnTo>
                  <a:pt x="0" y="5580467"/>
                </a:lnTo>
                <a:lnTo>
                  <a:pt x="0" y="0"/>
                </a:lnTo>
                <a:close/>
              </a:path>
            </a:pathLst>
          </a:custGeom>
          <a:blipFill>
            <a:blip r:embed="rId5">
              <a:alphaModFix amt="31000"/>
              <a:extLst>
                <a:ext uri="{96DAC541-7B7A-43D3-8B79-37D633B846F1}">
                  <asvg:svgBlip xmlns:asvg="http://schemas.microsoft.com/office/drawing/2016/SVG/main" r:embed="rId6"/>
                </a:ext>
              </a:extLst>
            </a:blip>
            <a:stretch>
              <a:fillRect/>
            </a:stretch>
          </a:blipFill>
        </p:spPr>
      </p:sp>
      <p:sp>
        <p:nvSpPr>
          <p:cNvPr id="8" name="Freeform 8"/>
          <p:cNvSpPr/>
          <p:nvPr/>
        </p:nvSpPr>
        <p:spPr>
          <a:xfrm>
            <a:off x="8029515" y="-1031595"/>
            <a:ext cx="12370599" cy="1799360"/>
          </a:xfrm>
          <a:custGeom>
            <a:avLst/>
            <a:gdLst/>
            <a:ahLst/>
            <a:cxnLst/>
            <a:rect l="l" t="t" r="r" b="b"/>
            <a:pathLst>
              <a:path w="12370599" h="1799360">
                <a:moveTo>
                  <a:pt x="0" y="0"/>
                </a:moveTo>
                <a:lnTo>
                  <a:pt x="12370599" y="0"/>
                </a:lnTo>
                <a:lnTo>
                  <a:pt x="12370599" y="1799360"/>
                </a:lnTo>
                <a:lnTo>
                  <a:pt x="0" y="179936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pic>
        <p:nvPicPr>
          <p:cNvPr id="9" name="Picture 9"/>
          <p:cNvPicPr>
            <a:picLocks noChangeAspect="1"/>
          </p:cNvPicPr>
          <p:nvPr/>
        </p:nvPicPr>
        <p:blipFill>
          <a:blip r:embed="rId9"/>
          <a:srcRect/>
          <a:stretch>
            <a:fillRect/>
          </a:stretch>
        </p:blipFill>
        <p:spPr>
          <a:xfrm>
            <a:off x="10039976" y="8141126"/>
            <a:ext cx="6055696" cy="1483646"/>
          </a:xfrm>
          <a:prstGeom prst="rect">
            <a:avLst/>
          </a:prstGeom>
        </p:spPr>
      </p:pic>
      <p:sp>
        <p:nvSpPr>
          <p:cNvPr id="10" name="TextBox 10"/>
          <p:cNvSpPr txBox="1"/>
          <p:nvPr/>
        </p:nvSpPr>
        <p:spPr>
          <a:xfrm>
            <a:off x="2197213" y="2949397"/>
            <a:ext cx="13386189" cy="2517572"/>
          </a:xfrm>
          <a:prstGeom prst="rect">
            <a:avLst/>
          </a:prstGeom>
        </p:spPr>
        <p:txBody>
          <a:bodyPr lIns="0" tIns="0" rIns="0" bIns="0" rtlCol="0" anchor="t">
            <a:spAutoFit/>
          </a:bodyPr>
          <a:lstStyle/>
          <a:p>
            <a:pPr algn="ctr">
              <a:lnSpc>
                <a:spcPts val="9414"/>
              </a:lnSpc>
            </a:pPr>
            <a:r>
              <a:rPr lang="en-US" sz="9052" b="1">
                <a:solidFill>
                  <a:srgbClr val="FFFFFF"/>
                </a:solidFill>
                <a:latin typeface="Poppins Bold"/>
                <a:ea typeface="Poppins Bold"/>
                <a:cs typeface="Poppins Bold"/>
                <a:sym typeface="Poppins Bold"/>
              </a:rPr>
              <a:t>MERCI POUR VOTRE ATTENTION !</a:t>
            </a:r>
          </a:p>
        </p:txBody>
      </p:sp>
      <p:sp>
        <p:nvSpPr>
          <p:cNvPr id="11" name="TextBox 11"/>
          <p:cNvSpPr txBox="1"/>
          <p:nvPr/>
        </p:nvSpPr>
        <p:spPr>
          <a:xfrm>
            <a:off x="8496029" y="8806749"/>
            <a:ext cx="1274721" cy="451551"/>
          </a:xfrm>
          <a:prstGeom prst="rect">
            <a:avLst/>
          </a:prstGeom>
        </p:spPr>
        <p:txBody>
          <a:bodyPr lIns="0" tIns="0" rIns="0" bIns="0" rtlCol="0" anchor="t">
            <a:spAutoFit/>
          </a:bodyPr>
          <a:lstStyle/>
          <a:p>
            <a:pPr algn="ctr">
              <a:lnSpc>
                <a:spcPts val="3461"/>
              </a:lnSpc>
            </a:pPr>
            <a:r>
              <a:rPr lang="en-US" sz="2472" b="1">
                <a:solidFill>
                  <a:srgbClr val="FFFFFF"/>
                </a:solidFill>
                <a:latin typeface="Poppins Bold"/>
                <a:ea typeface="Poppins Bold"/>
                <a:cs typeface="Poppins Bold"/>
                <a:sym typeface="Poppins Bold"/>
              </a:rPr>
              <a:t>-</a:t>
            </a:r>
          </a:p>
        </p:txBody>
      </p:sp>
      <p:sp>
        <p:nvSpPr>
          <p:cNvPr id="12" name="Freeform 12"/>
          <p:cNvSpPr/>
          <p:nvPr/>
        </p:nvSpPr>
        <p:spPr>
          <a:xfrm>
            <a:off x="15862521" y="1048031"/>
            <a:ext cx="3710915" cy="3707482"/>
          </a:xfrm>
          <a:custGeom>
            <a:avLst/>
            <a:gdLst/>
            <a:ahLst/>
            <a:cxnLst/>
            <a:rect l="l" t="t" r="r" b="b"/>
            <a:pathLst>
              <a:path w="3710915" h="3707482">
                <a:moveTo>
                  <a:pt x="0" y="0"/>
                </a:moveTo>
                <a:lnTo>
                  <a:pt x="3710915" y="0"/>
                </a:lnTo>
                <a:lnTo>
                  <a:pt x="3710915" y="3707482"/>
                </a:lnTo>
                <a:lnTo>
                  <a:pt x="0" y="3707482"/>
                </a:lnTo>
                <a:lnTo>
                  <a:pt x="0" y="0"/>
                </a:lnTo>
                <a:close/>
              </a:path>
            </a:pathLst>
          </a:custGeom>
          <a:blipFill>
            <a:blip r:embed="rId5">
              <a:alphaModFix amt="31000"/>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0D1FF">
                    <a:alpha val="86000"/>
                  </a:srgbClr>
                </a:gs>
                <a:gs pos="50000">
                  <a:srgbClr val="001496">
                    <a:alpha val="86000"/>
                  </a:srgbClr>
                </a:gs>
                <a:gs pos="100000">
                  <a:srgbClr val="000F70">
                    <a:alpha val="86000"/>
                  </a:srgbClr>
                </a:gs>
              </a:gsLst>
              <a:path path="circle">
                <a:fillToRect l="50000" t="50000" r="50000" b="50000"/>
              </a:path>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722342" y="672469"/>
            <a:ext cx="530888" cy="617312"/>
          </a:xfrm>
          <a:custGeom>
            <a:avLst/>
            <a:gdLst/>
            <a:ahLst/>
            <a:cxnLst/>
            <a:rect l="l" t="t" r="r" b="b"/>
            <a:pathLst>
              <a:path w="530888" h="617312">
                <a:moveTo>
                  <a:pt x="0" y="0"/>
                </a:moveTo>
                <a:lnTo>
                  <a:pt x="530888" y="0"/>
                </a:lnTo>
                <a:lnTo>
                  <a:pt x="530888" y="617312"/>
                </a:lnTo>
                <a:lnTo>
                  <a:pt x="0" y="6173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8029515" y="-1031595"/>
            <a:ext cx="12370599" cy="1799360"/>
          </a:xfrm>
          <a:custGeom>
            <a:avLst/>
            <a:gdLst/>
            <a:ahLst/>
            <a:cxnLst/>
            <a:rect l="l" t="t" r="r" b="b"/>
            <a:pathLst>
              <a:path w="12370599" h="1799360">
                <a:moveTo>
                  <a:pt x="0" y="0"/>
                </a:moveTo>
                <a:lnTo>
                  <a:pt x="12370599" y="0"/>
                </a:lnTo>
                <a:lnTo>
                  <a:pt x="12370599" y="1799360"/>
                </a:lnTo>
                <a:lnTo>
                  <a:pt x="0" y="179936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4465286" y="72009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7">
              <a:alphaModFix amt="58000"/>
              <a:extLst>
                <a:ext uri="{96DAC541-7B7A-43D3-8B79-37D633B846F1}">
                  <asvg:svgBlip xmlns:asvg="http://schemas.microsoft.com/office/drawing/2016/SVG/main" r:embed="rId8"/>
                </a:ext>
              </a:extLst>
            </a:blip>
            <a:stretch>
              <a:fillRect/>
            </a:stretch>
          </a:blipFill>
        </p:spPr>
      </p:sp>
      <p:sp>
        <p:nvSpPr>
          <p:cNvPr id="9" name="TextBox 9"/>
          <p:cNvSpPr txBox="1"/>
          <p:nvPr/>
        </p:nvSpPr>
        <p:spPr>
          <a:xfrm>
            <a:off x="12826298" y="2285685"/>
            <a:ext cx="4725088" cy="1331045"/>
          </a:xfrm>
          <a:prstGeom prst="rect">
            <a:avLst/>
          </a:prstGeom>
        </p:spPr>
        <p:txBody>
          <a:bodyPr lIns="0" tIns="0" rIns="0" bIns="0" rtlCol="0" anchor="t">
            <a:spAutoFit/>
          </a:bodyPr>
          <a:lstStyle/>
          <a:p>
            <a:pPr algn="just">
              <a:lnSpc>
                <a:spcPts val="9414"/>
              </a:lnSpc>
            </a:pPr>
            <a:r>
              <a:rPr lang="en-US" sz="9052" b="1">
                <a:solidFill>
                  <a:srgbClr val="FFFFFF"/>
                </a:solidFill>
                <a:latin typeface="Poppins Bold"/>
                <a:ea typeface="Poppins Bold"/>
                <a:cs typeface="Poppins Bold"/>
                <a:sym typeface="Poppins Bold"/>
              </a:rPr>
              <a:t>PLAN</a:t>
            </a:r>
          </a:p>
        </p:txBody>
      </p:sp>
      <p:sp>
        <p:nvSpPr>
          <p:cNvPr id="10" name="TextBox 10"/>
          <p:cNvSpPr txBox="1"/>
          <p:nvPr/>
        </p:nvSpPr>
        <p:spPr>
          <a:xfrm>
            <a:off x="987786" y="2387985"/>
            <a:ext cx="11043098" cy="6254467"/>
          </a:xfrm>
          <a:prstGeom prst="rect">
            <a:avLst/>
          </a:prstGeom>
        </p:spPr>
        <p:txBody>
          <a:bodyPr lIns="0" tIns="0" rIns="0" bIns="0" rtlCol="0" anchor="t">
            <a:spAutoFit/>
          </a:bodyPr>
          <a:lstStyle/>
          <a:p>
            <a:pPr>
              <a:lnSpc>
                <a:spcPts val="5440"/>
              </a:lnSpc>
              <a:spcBef>
                <a:spcPct val="0"/>
              </a:spcBef>
            </a:pPr>
            <a:r>
              <a:rPr lang="en-US" sz="6000" dirty="0">
                <a:solidFill>
                  <a:srgbClr val="FFFFFF"/>
                </a:solidFill>
                <a:latin typeface="Cooper Hewitt"/>
                <a:ea typeface="Cooper Hewitt"/>
                <a:cs typeface="Cooper Hewitt"/>
                <a:sym typeface="Cooper Hewitt"/>
              </a:rPr>
              <a:t>1.Introduction</a:t>
            </a:r>
          </a:p>
          <a:p>
            <a:pPr>
              <a:lnSpc>
                <a:spcPts val="5440"/>
              </a:lnSpc>
              <a:spcBef>
                <a:spcPct val="0"/>
              </a:spcBef>
            </a:pPr>
            <a:r>
              <a:rPr lang="en-US" sz="6000" dirty="0">
                <a:solidFill>
                  <a:srgbClr val="FFFFFF"/>
                </a:solidFill>
                <a:latin typeface="Cooper Hewitt"/>
                <a:ea typeface="Cooper Hewitt"/>
                <a:cs typeface="Cooper Hewitt"/>
                <a:sym typeface="Cooper Hewitt"/>
              </a:rPr>
              <a:t>2. </a:t>
            </a:r>
            <a:r>
              <a:rPr lang="en-US" sz="6000" dirty="0" err="1">
                <a:solidFill>
                  <a:srgbClr val="FFFFFF"/>
                </a:solidFill>
                <a:latin typeface="Cooper Hewitt"/>
                <a:ea typeface="Cooper Hewitt"/>
                <a:cs typeface="Cooper Hewitt"/>
                <a:sym typeface="Cooper Hewitt"/>
              </a:rPr>
              <a:t>Problématique</a:t>
            </a:r>
            <a:endParaRPr lang="en-US" sz="6000" dirty="0">
              <a:solidFill>
                <a:srgbClr val="FFFFFF"/>
              </a:solidFill>
              <a:latin typeface="Cooper Hewitt"/>
              <a:ea typeface="Cooper Hewitt"/>
              <a:cs typeface="Cooper Hewitt"/>
              <a:sym typeface="Cooper Hewitt"/>
            </a:endParaRPr>
          </a:p>
          <a:p>
            <a:pPr>
              <a:lnSpc>
                <a:spcPts val="5440"/>
              </a:lnSpc>
              <a:spcBef>
                <a:spcPct val="0"/>
              </a:spcBef>
            </a:pPr>
            <a:r>
              <a:rPr lang="en-US" sz="6000" dirty="0">
                <a:solidFill>
                  <a:srgbClr val="FFFFFF"/>
                </a:solidFill>
                <a:latin typeface="Cooper Hewitt"/>
                <a:ea typeface="Cooper Hewitt"/>
                <a:cs typeface="Cooper Hewitt"/>
                <a:sym typeface="Cooper Hewitt"/>
              </a:rPr>
              <a:t>3.Prétraitement du corpus</a:t>
            </a:r>
          </a:p>
          <a:p>
            <a:pPr>
              <a:lnSpc>
                <a:spcPts val="5440"/>
              </a:lnSpc>
              <a:spcBef>
                <a:spcPct val="0"/>
              </a:spcBef>
            </a:pPr>
            <a:r>
              <a:rPr lang="en-US" sz="6000" dirty="0">
                <a:solidFill>
                  <a:srgbClr val="FFFFFF"/>
                </a:solidFill>
                <a:latin typeface="Cooper Hewitt"/>
                <a:ea typeface="Cooper Hewitt"/>
                <a:cs typeface="Cooper Hewitt"/>
                <a:sym typeface="Cooper Hewitt"/>
              </a:rPr>
              <a:t>4. </a:t>
            </a:r>
            <a:r>
              <a:rPr lang="en-US" sz="6000" dirty="0" err="1">
                <a:solidFill>
                  <a:srgbClr val="FFFFFF"/>
                </a:solidFill>
                <a:latin typeface="Cooper Hewitt"/>
                <a:ea typeface="Cooper Hewitt"/>
                <a:cs typeface="Cooper Hewitt"/>
                <a:sym typeface="Cooper Hewitt"/>
              </a:rPr>
              <a:t>Analyse</a:t>
            </a:r>
            <a:r>
              <a:rPr lang="en-US" sz="6000" dirty="0">
                <a:solidFill>
                  <a:srgbClr val="FFFFFF"/>
                </a:solidFill>
                <a:latin typeface="Cooper Hewitt"/>
                <a:ea typeface="Cooper Hewitt"/>
                <a:cs typeface="Cooper Hewitt"/>
                <a:sym typeface="Cooper Hewitt"/>
              </a:rPr>
              <a:t> de sentiments</a:t>
            </a:r>
          </a:p>
          <a:p>
            <a:pPr>
              <a:lnSpc>
                <a:spcPts val="5440"/>
              </a:lnSpc>
              <a:spcBef>
                <a:spcPct val="0"/>
              </a:spcBef>
            </a:pPr>
            <a:r>
              <a:rPr lang="en-US" sz="6000" dirty="0">
                <a:solidFill>
                  <a:srgbClr val="FFFFFF"/>
                </a:solidFill>
                <a:latin typeface="Cooper Hewitt"/>
                <a:ea typeface="Cooper Hewitt"/>
                <a:cs typeface="Cooper Hewitt"/>
                <a:sym typeface="Cooper Hewitt"/>
              </a:rPr>
              <a:t>5.Regroupement </a:t>
            </a:r>
            <a:r>
              <a:rPr lang="en-US" sz="6000" dirty="0" err="1">
                <a:solidFill>
                  <a:srgbClr val="FFFFFF"/>
                </a:solidFill>
                <a:latin typeface="Cooper Hewitt"/>
                <a:ea typeface="Cooper Hewitt"/>
                <a:cs typeface="Cooper Hewitt"/>
                <a:sym typeface="Cooper Hewitt"/>
              </a:rPr>
              <a:t>thématique</a:t>
            </a:r>
            <a:endParaRPr lang="en-US" sz="6000" dirty="0">
              <a:solidFill>
                <a:srgbClr val="FFFFFF"/>
              </a:solidFill>
              <a:latin typeface="Cooper Hewitt"/>
              <a:ea typeface="Cooper Hewitt"/>
              <a:cs typeface="Cooper Hewitt"/>
              <a:sym typeface="Cooper Hewitt"/>
            </a:endParaRPr>
          </a:p>
          <a:p>
            <a:pPr>
              <a:lnSpc>
                <a:spcPts val="5440"/>
              </a:lnSpc>
              <a:spcBef>
                <a:spcPct val="0"/>
              </a:spcBef>
            </a:pPr>
            <a:r>
              <a:rPr lang="en-US" sz="6000" dirty="0">
                <a:solidFill>
                  <a:srgbClr val="FFFFFF"/>
                </a:solidFill>
                <a:latin typeface="Cooper Hewitt"/>
                <a:ea typeface="Cooper Hewitt"/>
                <a:cs typeface="Cooper Hewitt"/>
                <a:sym typeface="Cooper Hewitt"/>
              </a:rPr>
              <a:t>6.Visualisation et </a:t>
            </a:r>
            <a:r>
              <a:rPr lang="en-US" sz="6000" dirty="0" err="1">
                <a:solidFill>
                  <a:srgbClr val="FFFFFF"/>
                </a:solidFill>
                <a:latin typeface="Cooper Hewitt"/>
                <a:ea typeface="Cooper Hewitt"/>
                <a:cs typeface="Cooper Hewitt"/>
                <a:sym typeface="Cooper Hewitt"/>
              </a:rPr>
              <a:t>interprétation</a:t>
            </a:r>
            <a:endParaRPr lang="en-US" sz="6000" dirty="0">
              <a:solidFill>
                <a:srgbClr val="FFFFFF"/>
              </a:solidFill>
              <a:latin typeface="Cooper Hewitt"/>
              <a:ea typeface="Cooper Hewitt"/>
              <a:cs typeface="Cooper Hewitt"/>
              <a:sym typeface="Cooper Hewitt"/>
            </a:endParaRPr>
          </a:p>
          <a:p>
            <a:pPr>
              <a:lnSpc>
                <a:spcPts val="5440"/>
              </a:lnSpc>
              <a:spcBef>
                <a:spcPct val="0"/>
              </a:spcBef>
            </a:pPr>
            <a:r>
              <a:rPr lang="en-US" sz="6000" dirty="0">
                <a:solidFill>
                  <a:srgbClr val="FFFFFF"/>
                </a:solidFill>
                <a:latin typeface="Cooper Hewitt"/>
                <a:ea typeface="Cooper Hewitt"/>
                <a:cs typeface="Cooper Hewitt"/>
                <a:sym typeface="Cooper Hewitt"/>
              </a:rPr>
              <a:t>7.Avantages et les </a:t>
            </a:r>
            <a:r>
              <a:rPr lang="en-US" sz="6000" dirty="0" err="1">
                <a:solidFill>
                  <a:srgbClr val="FFFFFF"/>
                </a:solidFill>
                <a:latin typeface="Cooper Hewitt"/>
                <a:ea typeface="Cooper Hewitt"/>
                <a:cs typeface="Cooper Hewitt"/>
                <a:sym typeface="Cooper Hewitt"/>
              </a:rPr>
              <a:t>inconvénients</a:t>
            </a:r>
            <a:endParaRPr lang="en-US" sz="6000" dirty="0">
              <a:solidFill>
                <a:srgbClr val="FFFFFF"/>
              </a:solidFill>
              <a:latin typeface="Cooper Hewitt"/>
              <a:ea typeface="Cooper Hewitt"/>
              <a:cs typeface="Cooper Hewitt"/>
              <a:sym typeface="Cooper Hewitt"/>
            </a:endParaRPr>
          </a:p>
          <a:p>
            <a:pPr>
              <a:lnSpc>
                <a:spcPts val="5440"/>
              </a:lnSpc>
              <a:spcBef>
                <a:spcPct val="0"/>
              </a:spcBef>
            </a:pPr>
            <a:r>
              <a:rPr lang="en-US" sz="6000" dirty="0">
                <a:solidFill>
                  <a:srgbClr val="FFFFFF"/>
                </a:solidFill>
                <a:latin typeface="Cooper Hewitt"/>
                <a:ea typeface="Cooper Hewitt"/>
                <a:cs typeface="Cooper Hewitt"/>
                <a:sym typeface="Cooper Hewitt"/>
              </a:rPr>
              <a:t>8.Conclusion</a:t>
            </a:r>
          </a:p>
          <a:p>
            <a:pPr>
              <a:lnSpc>
                <a:spcPts val="5440"/>
              </a:lnSpc>
              <a:spcBef>
                <a:spcPct val="0"/>
              </a:spcBef>
            </a:pPr>
            <a:endParaRPr lang="en-US" sz="3886" dirty="0">
              <a:solidFill>
                <a:srgbClr val="FFFFFF"/>
              </a:solidFill>
              <a:latin typeface="Cooper Hewitt"/>
              <a:ea typeface="Cooper Hewitt"/>
              <a:cs typeface="Cooper Hewitt"/>
              <a:sym typeface="Cooper Hewit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D9D9D9">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8029515" y="-1031595"/>
            <a:ext cx="12370599" cy="1799360"/>
          </a:xfrm>
          <a:custGeom>
            <a:avLst/>
            <a:gdLst/>
            <a:ahLst/>
            <a:cxnLst/>
            <a:rect l="l" t="t" r="r" b="b"/>
            <a:pathLst>
              <a:path w="12370599" h="1799360">
                <a:moveTo>
                  <a:pt x="0" y="0"/>
                </a:moveTo>
                <a:lnTo>
                  <a:pt x="12370599" y="0"/>
                </a:lnTo>
                <a:lnTo>
                  <a:pt x="12370599" y="1799360"/>
                </a:lnTo>
                <a:lnTo>
                  <a:pt x="0" y="179936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14465286" y="72009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5">
              <a:alphaModFix amt="58000"/>
              <a:extLst>
                <a:ext uri="{96DAC541-7B7A-43D3-8B79-37D633B846F1}">
                  <asvg:svgBlip xmlns:asvg="http://schemas.microsoft.com/office/drawing/2016/SVG/main" r:embed="rId6"/>
                </a:ext>
              </a:extLst>
            </a:blip>
            <a:stretch>
              <a:fillRect/>
            </a:stretch>
          </a:blipFill>
        </p:spPr>
      </p:sp>
      <p:sp>
        <p:nvSpPr>
          <p:cNvPr id="8" name="Freeform 8"/>
          <p:cNvSpPr/>
          <p:nvPr/>
        </p:nvSpPr>
        <p:spPr>
          <a:xfrm>
            <a:off x="1028700" y="767765"/>
            <a:ext cx="10986316" cy="9216935"/>
          </a:xfrm>
          <a:custGeom>
            <a:avLst/>
            <a:gdLst/>
            <a:ahLst/>
            <a:cxnLst/>
            <a:rect l="l" t="t" r="r" b="b"/>
            <a:pathLst>
              <a:path w="10986316" h="9216935">
                <a:moveTo>
                  <a:pt x="0" y="0"/>
                </a:moveTo>
                <a:lnTo>
                  <a:pt x="10986316" y="0"/>
                </a:lnTo>
                <a:lnTo>
                  <a:pt x="10986316" y="9216935"/>
                </a:lnTo>
                <a:lnTo>
                  <a:pt x="0" y="9216935"/>
                </a:lnTo>
                <a:lnTo>
                  <a:pt x="0" y="0"/>
                </a:lnTo>
                <a:close/>
              </a:path>
            </a:pathLst>
          </a:custGeom>
          <a:blipFill>
            <a:blip r:embed="rId7"/>
            <a:stretch>
              <a:fillRect l="-2075" t="-12894" r="-2402"/>
            </a:stretch>
          </a:blipFill>
        </p:spPr>
      </p:sp>
      <p:sp>
        <p:nvSpPr>
          <p:cNvPr id="9" name="TextBox 9"/>
          <p:cNvSpPr txBox="1"/>
          <p:nvPr/>
        </p:nvSpPr>
        <p:spPr>
          <a:xfrm>
            <a:off x="12826298" y="2285685"/>
            <a:ext cx="4725088" cy="1331045"/>
          </a:xfrm>
          <a:prstGeom prst="rect">
            <a:avLst/>
          </a:prstGeom>
        </p:spPr>
        <p:txBody>
          <a:bodyPr lIns="0" tIns="0" rIns="0" bIns="0" rtlCol="0" anchor="t">
            <a:spAutoFit/>
          </a:bodyPr>
          <a:lstStyle/>
          <a:p>
            <a:pPr algn="just">
              <a:lnSpc>
                <a:spcPts val="9414"/>
              </a:lnSpc>
            </a:pPr>
            <a:r>
              <a:rPr lang="en-US" sz="9052" b="1">
                <a:solidFill>
                  <a:srgbClr val="000000"/>
                </a:solidFill>
                <a:latin typeface="Poppins Bold"/>
                <a:ea typeface="Poppins Bold"/>
                <a:cs typeface="Poppins Bold"/>
                <a:sym typeface="Poppins Bold"/>
              </a:rPr>
              <a:t>ETAPES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2507214" y="1864951"/>
            <a:ext cx="5389372" cy="6508903"/>
            <a:chOff x="0" y="0"/>
            <a:chExt cx="834955" cy="1008399"/>
          </a:xfrm>
        </p:grpSpPr>
        <p:sp>
          <p:nvSpPr>
            <p:cNvPr id="7" name="Freeform 7"/>
            <p:cNvSpPr/>
            <p:nvPr/>
          </p:nvSpPr>
          <p:spPr>
            <a:xfrm>
              <a:off x="0" y="0"/>
              <a:ext cx="834955" cy="1008399"/>
            </a:xfrm>
            <a:custGeom>
              <a:avLst/>
              <a:gdLst/>
              <a:ahLst/>
              <a:cxnLst/>
              <a:rect l="l" t="t" r="r" b="b"/>
              <a:pathLst>
                <a:path w="834955" h="1008399">
                  <a:moveTo>
                    <a:pt x="114921" y="0"/>
                  </a:moveTo>
                  <a:lnTo>
                    <a:pt x="720033" y="0"/>
                  </a:lnTo>
                  <a:cubicBezTo>
                    <a:pt x="750512" y="0"/>
                    <a:pt x="779743" y="12108"/>
                    <a:pt x="801295" y="33660"/>
                  </a:cubicBezTo>
                  <a:cubicBezTo>
                    <a:pt x="822847" y="55212"/>
                    <a:pt x="834955" y="84442"/>
                    <a:pt x="834955" y="114921"/>
                  </a:cubicBezTo>
                  <a:lnTo>
                    <a:pt x="834955" y="893478"/>
                  </a:lnTo>
                  <a:cubicBezTo>
                    <a:pt x="834955" y="956947"/>
                    <a:pt x="783503" y="1008399"/>
                    <a:pt x="720033" y="1008399"/>
                  </a:cubicBezTo>
                  <a:lnTo>
                    <a:pt x="114921" y="1008399"/>
                  </a:lnTo>
                  <a:cubicBezTo>
                    <a:pt x="84442" y="1008399"/>
                    <a:pt x="55212" y="996292"/>
                    <a:pt x="33660" y="974740"/>
                  </a:cubicBezTo>
                  <a:cubicBezTo>
                    <a:pt x="12108" y="953188"/>
                    <a:pt x="0" y="923957"/>
                    <a:pt x="0" y="893478"/>
                  </a:cubicBezTo>
                  <a:lnTo>
                    <a:pt x="0" y="114921"/>
                  </a:lnTo>
                  <a:cubicBezTo>
                    <a:pt x="0" y="84442"/>
                    <a:pt x="12108" y="55212"/>
                    <a:pt x="33660" y="33660"/>
                  </a:cubicBezTo>
                  <a:cubicBezTo>
                    <a:pt x="55212" y="12108"/>
                    <a:pt x="84442" y="0"/>
                    <a:pt x="114921" y="0"/>
                  </a:cubicBezTo>
                  <a:close/>
                </a:path>
              </a:pathLst>
            </a:custGeom>
            <a:blipFill>
              <a:blip r:embed="rId3"/>
              <a:stretch>
                <a:fillRect l="-91735" r="-2277"/>
              </a:stretch>
            </a:blipFill>
            <a:ln w="323850" cap="rnd">
              <a:gradFill>
                <a:gsLst>
                  <a:gs pos="0">
                    <a:srgbClr val="00D1FF">
                      <a:alpha val="100000"/>
                    </a:srgbClr>
                  </a:gs>
                  <a:gs pos="100000">
                    <a:srgbClr val="001496">
                      <a:alpha val="100000"/>
                    </a:srgbClr>
                  </a:gs>
                </a:gsLst>
                <a:path path="circle">
                  <a:fillToRect r="100000" b="100000"/>
                </a:path>
                <a:tileRect l="-100000" t="-100000"/>
              </a:gradFill>
              <a:prstDash val="solid"/>
              <a:round/>
            </a:ln>
          </p:spPr>
        </p:sp>
      </p:grpSp>
      <p:sp>
        <p:nvSpPr>
          <p:cNvPr id="8" name="Freeform 8"/>
          <p:cNvSpPr/>
          <p:nvPr/>
        </p:nvSpPr>
        <p:spPr>
          <a:xfrm>
            <a:off x="15201900" y="-2854591"/>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4">
              <a:alphaModFix amt="58000"/>
              <a:extLst>
                <a:ext uri="{96DAC541-7B7A-43D3-8B79-37D633B846F1}">
                  <asvg:svgBlip xmlns:asvg="http://schemas.microsoft.com/office/drawing/2016/SVG/main" r:embed="rId5"/>
                </a:ext>
              </a:extLst>
            </a:blip>
            <a:stretch>
              <a:fillRect/>
            </a:stretch>
          </a:blipFill>
        </p:spPr>
      </p:sp>
      <p:sp>
        <p:nvSpPr>
          <p:cNvPr id="9" name="AutoShape 9"/>
          <p:cNvSpPr/>
          <p:nvPr/>
        </p:nvSpPr>
        <p:spPr>
          <a:xfrm>
            <a:off x="-1323699" y="9239250"/>
            <a:ext cx="15717833" cy="19050"/>
          </a:xfrm>
          <a:prstGeom prst="line">
            <a:avLst/>
          </a:prstGeom>
          <a:ln w="28575" cap="flat">
            <a:solidFill>
              <a:srgbClr val="64DBFF"/>
            </a:solidFill>
            <a:prstDash val="solid"/>
            <a:headEnd type="none" w="sm" len="sm"/>
            <a:tailEnd type="none" w="sm" len="sm"/>
          </a:ln>
        </p:spPr>
      </p:sp>
      <p:grpSp>
        <p:nvGrpSpPr>
          <p:cNvPr id="10" name="Group 10"/>
          <p:cNvGrpSpPr/>
          <p:nvPr/>
        </p:nvGrpSpPr>
        <p:grpSpPr>
          <a:xfrm>
            <a:off x="14251134" y="9096249"/>
            <a:ext cx="286001" cy="28600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4DBFF"/>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490713" y="538004"/>
            <a:ext cx="9150359" cy="1326947"/>
          </a:xfrm>
          <a:prstGeom prst="rect">
            <a:avLst/>
          </a:prstGeom>
        </p:spPr>
        <p:txBody>
          <a:bodyPr lIns="0" tIns="0" rIns="0" bIns="0" rtlCol="0" anchor="t">
            <a:spAutoFit/>
          </a:bodyPr>
          <a:lstStyle/>
          <a:p>
            <a:pPr algn="l">
              <a:lnSpc>
                <a:spcPts val="9414"/>
              </a:lnSpc>
            </a:pPr>
            <a:r>
              <a:rPr lang="en-US" sz="9052" b="1">
                <a:solidFill>
                  <a:srgbClr val="FFFFFF"/>
                </a:solidFill>
                <a:latin typeface="Poppins Bold"/>
                <a:ea typeface="Poppins Bold"/>
                <a:cs typeface="Poppins Bold"/>
                <a:sym typeface="Poppins Bold"/>
              </a:rPr>
              <a:t>INTRODUCTION</a:t>
            </a:r>
          </a:p>
        </p:txBody>
      </p:sp>
      <p:sp>
        <p:nvSpPr>
          <p:cNvPr id="14" name="TextBox 14"/>
          <p:cNvSpPr txBox="1"/>
          <p:nvPr/>
        </p:nvSpPr>
        <p:spPr>
          <a:xfrm>
            <a:off x="490713" y="2115181"/>
            <a:ext cx="11622223" cy="6917879"/>
          </a:xfrm>
          <a:prstGeom prst="rect">
            <a:avLst/>
          </a:prstGeom>
        </p:spPr>
        <p:txBody>
          <a:bodyPr lIns="0" tIns="0" rIns="0" bIns="0" rtlCol="0" anchor="t">
            <a:spAutoFit/>
          </a:bodyPr>
          <a:lstStyle/>
          <a:p>
            <a:pPr algn="just">
              <a:lnSpc>
                <a:spcPts val="2819"/>
              </a:lnSpc>
            </a:pPr>
            <a:r>
              <a:rPr lang="en-US" sz="2014">
                <a:solidFill>
                  <a:srgbClr val="FFFFFF"/>
                </a:solidFill>
                <a:latin typeface="Poppins"/>
                <a:ea typeface="Poppins"/>
                <a:cs typeface="Poppins"/>
                <a:sym typeface="Poppins"/>
              </a:rPr>
              <a:t>À l’ère du numérique, les données d’opinion sont devenues omniprésentes : avis clients, commentaires sur les réseaux sociaux, évaluations d’articles ou de services, forums, etc. Cette explosion des contenus textuels générés par les utilisateurs offre une richesse précieuse pour comprendre les perceptions, attentes et insatisfactions des individus. Toutefois, leur volume et leur diversité rendent difficile une exploitation manuelle et systématique.</a:t>
            </a:r>
          </a:p>
          <a:p>
            <a:pPr algn="just">
              <a:lnSpc>
                <a:spcPts val="3179"/>
              </a:lnSpc>
            </a:pPr>
            <a:r>
              <a:rPr lang="en-US" sz="2271">
                <a:solidFill>
                  <a:srgbClr val="FFFFFF"/>
                </a:solidFill>
                <a:latin typeface="Poppins"/>
                <a:ea typeface="Poppins"/>
                <a:cs typeface="Poppins"/>
                <a:sym typeface="Poppins"/>
              </a:rPr>
              <a:t>C’est dans ce contexte que s’inscrit l’analyse de sentiments, une branche du traitement automatique du langage naturel (TALN) qui vise à identifier automatiquement les émotions ou opinions exprimées dans un texte. L’analyse de sentiments permet de déterminer la polarité d'un texte, c'est-à-dire s'il exprime une opinion positive, négative ou neutre.</a:t>
            </a:r>
          </a:p>
          <a:p>
            <a:pPr algn="just">
              <a:lnSpc>
                <a:spcPts val="3179"/>
              </a:lnSpc>
              <a:spcBef>
                <a:spcPct val="0"/>
              </a:spcBef>
            </a:pPr>
            <a:r>
              <a:rPr lang="en-US" sz="2271">
                <a:solidFill>
                  <a:srgbClr val="FFFFFF"/>
                </a:solidFill>
                <a:latin typeface="Poppins"/>
                <a:ea typeface="Poppins"/>
                <a:cs typeface="Poppins"/>
                <a:sym typeface="Poppins"/>
              </a:rPr>
              <a:t>En complément de cette approche, le regroupement thématique (ou clustering thématique) consiste à regrouper des documents ou textes similaires en fonction de leurs sujets ou thèmes, sans supervision préalable. Ce processus permet de découvrir des structures sous-jacentes dans le corpus et de classer les informations selon des thématiques communes, facilitant ainsi l'exploration et l’analyse de grandes quantités de données textuelles.</a:t>
            </a:r>
          </a:p>
          <a:p>
            <a:pPr algn="just">
              <a:lnSpc>
                <a:spcPts val="3179"/>
              </a:lnSpc>
              <a:spcBef>
                <a:spcPct val="0"/>
              </a:spcBef>
            </a:pPr>
            <a:endParaRPr lang="en-US" sz="2271">
              <a:solidFill>
                <a:srgbClr val="FFFFFF"/>
              </a:solidFill>
              <a:latin typeface="Poppins"/>
              <a:ea typeface="Poppins"/>
              <a:cs typeface="Poppins"/>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6" name="Freeform 6"/>
          <p:cNvSpPr/>
          <p:nvPr/>
        </p:nvSpPr>
        <p:spPr>
          <a:xfrm>
            <a:off x="11999836" y="2175823"/>
            <a:ext cx="5902319" cy="5902319"/>
          </a:xfrm>
          <a:custGeom>
            <a:avLst/>
            <a:gdLst/>
            <a:ahLst/>
            <a:cxnLst/>
            <a:rect l="l" t="t" r="r" b="b"/>
            <a:pathLst>
              <a:path w="5902319" h="5902319">
                <a:moveTo>
                  <a:pt x="0" y="0"/>
                </a:moveTo>
                <a:lnTo>
                  <a:pt x="5902320" y="0"/>
                </a:lnTo>
                <a:lnTo>
                  <a:pt x="5902320" y="5902320"/>
                </a:lnTo>
                <a:lnTo>
                  <a:pt x="0" y="59023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1028700" y="389039"/>
            <a:ext cx="9669902" cy="1326947"/>
          </a:xfrm>
          <a:prstGeom prst="rect">
            <a:avLst/>
          </a:prstGeom>
        </p:spPr>
        <p:txBody>
          <a:bodyPr lIns="0" tIns="0" rIns="0" bIns="0" rtlCol="0" anchor="t">
            <a:spAutoFit/>
          </a:bodyPr>
          <a:lstStyle/>
          <a:p>
            <a:pPr algn="l">
              <a:lnSpc>
                <a:spcPts val="9414"/>
              </a:lnSpc>
            </a:pPr>
            <a:r>
              <a:rPr lang="en-US" sz="9052" b="1">
                <a:solidFill>
                  <a:srgbClr val="FFFFFF"/>
                </a:solidFill>
                <a:latin typeface="Poppins Bold"/>
                <a:ea typeface="Poppins Bold"/>
                <a:cs typeface="Poppins Bold"/>
                <a:sym typeface="Poppins Bold"/>
              </a:rPr>
              <a:t>PROBLEMATIQUE</a:t>
            </a:r>
          </a:p>
        </p:txBody>
      </p:sp>
      <p:sp>
        <p:nvSpPr>
          <p:cNvPr id="8" name="TextBox 8"/>
          <p:cNvSpPr txBox="1"/>
          <p:nvPr/>
        </p:nvSpPr>
        <p:spPr>
          <a:xfrm>
            <a:off x="291185" y="2099623"/>
            <a:ext cx="10694914" cy="6314496"/>
          </a:xfrm>
          <a:prstGeom prst="rect">
            <a:avLst/>
          </a:prstGeom>
        </p:spPr>
        <p:txBody>
          <a:bodyPr lIns="0" tIns="0" rIns="0" bIns="0" rtlCol="0" anchor="t">
            <a:spAutoFit/>
          </a:bodyPr>
          <a:lstStyle/>
          <a:p>
            <a:pPr algn="just">
              <a:lnSpc>
                <a:spcPts val="3596"/>
              </a:lnSpc>
            </a:pPr>
            <a:r>
              <a:rPr lang="en-US" sz="2569">
                <a:solidFill>
                  <a:srgbClr val="FFFFFF"/>
                </a:solidFill>
                <a:latin typeface="Poppins"/>
                <a:ea typeface="Poppins"/>
                <a:cs typeface="Poppins"/>
                <a:sym typeface="Poppins"/>
              </a:rPr>
              <a:t>L’essor des plateformes numériques a engendré un afflux massif de données textuelles, rendant incontournable l’usage de méthodes automatiques pour analyser les opinions exprimées. Toutefois, plusieurs défis persistent : la diversité des expressions linguistiques, la subjectivité des sentiments, et les formulations ambivalentes.</a:t>
            </a:r>
          </a:p>
          <a:p>
            <a:pPr algn="just">
              <a:lnSpc>
                <a:spcPts val="3596"/>
              </a:lnSpc>
            </a:pPr>
            <a:r>
              <a:rPr lang="en-US" sz="2569">
                <a:solidFill>
                  <a:srgbClr val="FFFFFF"/>
                </a:solidFill>
                <a:latin typeface="Poppins"/>
                <a:ea typeface="Poppins"/>
                <a:cs typeface="Poppins"/>
                <a:sym typeface="Poppins"/>
              </a:rPr>
              <a:t>Parallèlement, le besoin de structurer ces données non organisées selon des thématiques cohérentes impose le recours à des techniques de regroupement efficaces. Il s’agit donc de répondre à une double problématique : comment extraire automatiquement la polarité des opinions exprimées dans un texte, et comment regrouper ces textes selon les thèmes sous-jacents qu’ils abordent ?</a:t>
            </a:r>
          </a:p>
          <a:p>
            <a:pPr algn="just">
              <a:lnSpc>
                <a:spcPts val="3596"/>
              </a:lnSpc>
              <a:spcBef>
                <a:spcPct val="0"/>
              </a:spcBef>
            </a:pPr>
            <a:endParaRPr lang="en-US" sz="2569">
              <a:solidFill>
                <a:srgbClr val="FFFFFF"/>
              </a:solidFill>
              <a:latin typeface="Poppins"/>
              <a:ea typeface="Poppins"/>
              <a:cs typeface="Poppins"/>
              <a:sym typeface="Poppins"/>
            </a:endParaRPr>
          </a:p>
        </p:txBody>
      </p:sp>
      <p:sp>
        <p:nvSpPr>
          <p:cNvPr id="9" name="AutoShape 9"/>
          <p:cNvSpPr/>
          <p:nvPr/>
        </p:nvSpPr>
        <p:spPr>
          <a:xfrm>
            <a:off x="-1323699" y="9239250"/>
            <a:ext cx="15717833" cy="19050"/>
          </a:xfrm>
          <a:prstGeom prst="line">
            <a:avLst/>
          </a:prstGeom>
          <a:ln w="28575" cap="flat">
            <a:solidFill>
              <a:srgbClr val="64DBFF"/>
            </a:solidFill>
            <a:prstDash val="solid"/>
            <a:headEnd type="none" w="sm" len="sm"/>
            <a:tailEnd type="none" w="sm" len="sm"/>
          </a:ln>
        </p:spPr>
      </p:sp>
      <p:grpSp>
        <p:nvGrpSpPr>
          <p:cNvPr id="10" name="Group 10"/>
          <p:cNvGrpSpPr/>
          <p:nvPr/>
        </p:nvGrpSpPr>
        <p:grpSpPr>
          <a:xfrm>
            <a:off x="14251134" y="9096249"/>
            <a:ext cx="286001" cy="28600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4DBFF"/>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3" name="Freeform 13"/>
          <p:cNvSpPr/>
          <p:nvPr/>
        </p:nvSpPr>
        <p:spPr>
          <a:xfrm>
            <a:off x="15201900" y="-2854591"/>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5">
              <a:alphaModFix amt="58000"/>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6" name="Freeform 6"/>
          <p:cNvSpPr/>
          <p:nvPr/>
        </p:nvSpPr>
        <p:spPr>
          <a:xfrm>
            <a:off x="12821633" y="2763233"/>
            <a:ext cx="4760534" cy="4760534"/>
          </a:xfrm>
          <a:custGeom>
            <a:avLst/>
            <a:gdLst/>
            <a:ahLst/>
            <a:cxnLst/>
            <a:rect l="l" t="t" r="r" b="b"/>
            <a:pathLst>
              <a:path w="4760534" h="4760534">
                <a:moveTo>
                  <a:pt x="0" y="0"/>
                </a:moveTo>
                <a:lnTo>
                  <a:pt x="4760534" y="0"/>
                </a:lnTo>
                <a:lnTo>
                  <a:pt x="4760534" y="4760534"/>
                </a:lnTo>
                <a:lnTo>
                  <a:pt x="0" y="47605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779702" y="389039"/>
            <a:ext cx="17508298" cy="1326947"/>
          </a:xfrm>
          <a:prstGeom prst="rect">
            <a:avLst/>
          </a:prstGeom>
        </p:spPr>
        <p:txBody>
          <a:bodyPr lIns="0" tIns="0" rIns="0" bIns="0" rtlCol="0" anchor="t">
            <a:spAutoFit/>
          </a:bodyPr>
          <a:lstStyle/>
          <a:p>
            <a:pPr algn="l">
              <a:lnSpc>
                <a:spcPts val="9414"/>
              </a:lnSpc>
            </a:pPr>
            <a:r>
              <a:rPr lang="en-US" sz="9052" b="1">
                <a:solidFill>
                  <a:srgbClr val="FFFFFF"/>
                </a:solidFill>
                <a:latin typeface="Poppins Bold"/>
                <a:ea typeface="Poppins Bold"/>
                <a:cs typeface="Poppins Bold"/>
                <a:sym typeface="Poppins Bold"/>
              </a:rPr>
              <a:t>PRETRAITEMENT DU CORPUS</a:t>
            </a:r>
          </a:p>
        </p:txBody>
      </p:sp>
      <p:sp>
        <p:nvSpPr>
          <p:cNvPr id="8" name="TextBox 8"/>
          <p:cNvSpPr txBox="1"/>
          <p:nvPr/>
        </p:nvSpPr>
        <p:spPr>
          <a:xfrm>
            <a:off x="1028700" y="2014589"/>
            <a:ext cx="8111324" cy="2657454"/>
          </a:xfrm>
          <a:prstGeom prst="rect">
            <a:avLst/>
          </a:prstGeom>
        </p:spPr>
        <p:txBody>
          <a:bodyPr lIns="0" tIns="0" rIns="0" bIns="0" rtlCol="0" anchor="t">
            <a:spAutoFit/>
          </a:bodyPr>
          <a:lstStyle/>
          <a:p>
            <a:pPr algn="just">
              <a:lnSpc>
                <a:spcPts val="3534"/>
              </a:lnSpc>
            </a:pPr>
            <a:r>
              <a:rPr lang="en-US" sz="2524">
                <a:solidFill>
                  <a:srgbClr val="FFFFFF"/>
                </a:solidFill>
                <a:latin typeface="Poppins"/>
                <a:ea typeface="Poppins"/>
                <a:cs typeface="Poppins"/>
                <a:sym typeface="Poppins"/>
              </a:rPr>
              <a:t>Le prétraitement des textes est une étape indispensable pour transformer les données brutes en une forme exploitable par les algorithmes. Il vise à nettoyer, standardiser et structurer les données.</a:t>
            </a:r>
          </a:p>
          <a:p>
            <a:pPr algn="just">
              <a:lnSpc>
                <a:spcPts val="3534"/>
              </a:lnSpc>
              <a:spcBef>
                <a:spcPct val="0"/>
              </a:spcBef>
            </a:pPr>
            <a:endParaRPr lang="en-US" sz="2524">
              <a:solidFill>
                <a:srgbClr val="FFFFFF"/>
              </a:solidFill>
              <a:latin typeface="Poppins"/>
              <a:ea typeface="Poppins"/>
              <a:cs typeface="Poppins"/>
              <a:sym typeface="Poppins"/>
            </a:endParaRPr>
          </a:p>
        </p:txBody>
      </p:sp>
      <p:sp>
        <p:nvSpPr>
          <p:cNvPr id="9" name="AutoShape 9"/>
          <p:cNvSpPr/>
          <p:nvPr/>
        </p:nvSpPr>
        <p:spPr>
          <a:xfrm>
            <a:off x="-1323699" y="9239250"/>
            <a:ext cx="15717833" cy="19050"/>
          </a:xfrm>
          <a:prstGeom prst="line">
            <a:avLst/>
          </a:prstGeom>
          <a:ln w="28575" cap="flat">
            <a:solidFill>
              <a:srgbClr val="64DBFF"/>
            </a:solidFill>
            <a:prstDash val="solid"/>
            <a:headEnd type="none" w="sm" len="sm"/>
            <a:tailEnd type="none" w="sm" len="sm"/>
          </a:ln>
        </p:spPr>
      </p:sp>
      <p:grpSp>
        <p:nvGrpSpPr>
          <p:cNvPr id="10" name="Group 10"/>
          <p:cNvGrpSpPr/>
          <p:nvPr/>
        </p:nvGrpSpPr>
        <p:grpSpPr>
          <a:xfrm>
            <a:off x="14251134" y="9096249"/>
            <a:ext cx="286001" cy="28600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4DBFF"/>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3" name="Freeform 13"/>
          <p:cNvSpPr/>
          <p:nvPr/>
        </p:nvSpPr>
        <p:spPr>
          <a:xfrm>
            <a:off x="15201900" y="-2854591"/>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5">
              <a:alphaModFix amt="58000"/>
              <a:extLst>
                <a:ext uri="{96DAC541-7B7A-43D3-8B79-37D633B846F1}">
                  <asvg:svgBlip xmlns:asvg="http://schemas.microsoft.com/office/drawing/2016/SVG/main" r:embed="rId6"/>
                </a:ext>
              </a:extLst>
            </a:blip>
            <a:stretch>
              <a:fillRect/>
            </a:stretch>
          </a:blipFill>
        </p:spPr>
      </p:sp>
      <p:sp>
        <p:nvSpPr>
          <p:cNvPr id="14" name="TextBox 14"/>
          <p:cNvSpPr txBox="1"/>
          <p:nvPr/>
        </p:nvSpPr>
        <p:spPr>
          <a:xfrm>
            <a:off x="4079284" y="4986368"/>
            <a:ext cx="8069181" cy="1089846"/>
          </a:xfrm>
          <a:prstGeom prst="rect">
            <a:avLst/>
          </a:prstGeom>
        </p:spPr>
        <p:txBody>
          <a:bodyPr lIns="0" tIns="0" rIns="0" bIns="0" rtlCol="0" anchor="t">
            <a:spAutoFit/>
          </a:bodyPr>
          <a:lstStyle/>
          <a:p>
            <a:pPr algn="l">
              <a:lnSpc>
                <a:spcPts val="7790"/>
              </a:lnSpc>
            </a:pPr>
            <a:r>
              <a:rPr lang="en-US" sz="7491" b="1">
                <a:solidFill>
                  <a:srgbClr val="FFFFFF"/>
                </a:solidFill>
                <a:latin typeface="Poppins Bold"/>
                <a:ea typeface="Poppins Bold"/>
                <a:cs typeface="Poppins Bold"/>
                <a:sym typeface="Poppins Bold"/>
              </a:rPr>
              <a:t>LES ETAPES CLES</a:t>
            </a:r>
          </a:p>
        </p:txBody>
      </p:sp>
      <p:sp>
        <p:nvSpPr>
          <p:cNvPr id="15" name="TextBox 15"/>
          <p:cNvSpPr txBox="1"/>
          <p:nvPr/>
        </p:nvSpPr>
        <p:spPr>
          <a:xfrm>
            <a:off x="1281510" y="6254985"/>
            <a:ext cx="9201780" cy="2451838"/>
          </a:xfrm>
          <a:prstGeom prst="rect">
            <a:avLst/>
          </a:prstGeom>
        </p:spPr>
        <p:txBody>
          <a:bodyPr lIns="0" tIns="0" rIns="0" bIns="0" rtlCol="0" anchor="t">
            <a:spAutoFit/>
          </a:bodyPr>
          <a:lstStyle/>
          <a:p>
            <a:pPr algn="just">
              <a:lnSpc>
                <a:spcPts val="3856"/>
              </a:lnSpc>
            </a:pPr>
            <a:r>
              <a:rPr lang="en-US" sz="2754">
                <a:solidFill>
                  <a:srgbClr val="FFFFFF"/>
                </a:solidFill>
                <a:latin typeface="Poppins"/>
                <a:ea typeface="Poppins"/>
                <a:cs typeface="Poppins"/>
                <a:sym typeface="Poppins"/>
              </a:rPr>
              <a:t>1. Mise en minuscules</a:t>
            </a:r>
          </a:p>
          <a:p>
            <a:pPr algn="just">
              <a:lnSpc>
                <a:spcPts val="3856"/>
              </a:lnSpc>
            </a:pPr>
            <a:r>
              <a:rPr lang="en-US" sz="2754">
                <a:solidFill>
                  <a:srgbClr val="FFFFFF"/>
                </a:solidFill>
                <a:latin typeface="Poppins"/>
                <a:ea typeface="Poppins"/>
                <a:cs typeface="Poppins"/>
                <a:sym typeface="Poppins"/>
              </a:rPr>
              <a:t>2. Suppression de la ponctuation</a:t>
            </a:r>
          </a:p>
          <a:p>
            <a:pPr algn="just">
              <a:lnSpc>
                <a:spcPts val="3856"/>
              </a:lnSpc>
            </a:pPr>
            <a:r>
              <a:rPr lang="en-US" sz="2754">
                <a:solidFill>
                  <a:srgbClr val="FFFFFF"/>
                </a:solidFill>
                <a:latin typeface="Poppins"/>
                <a:ea typeface="Poppins"/>
                <a:cs typeface="Poppins"/>
                <a:sym typeface="Poppins"/>
              </a:rPr>
              <a:t>3. Suppression des chiffres</a:t>
            </a:r>
          </a:p>
          <a:p>
            <a:pPr algn="just">
              <a:lnSpc>
                <a:spcPts val="3856"/>
              </a:lnSpc>
              <a:spcBef>
                <a:spcPct val="0"/>
              </a:spcBef>
            </a:pPr>
            <a:r>
              <a:rPr lang="en-US" sz="2754">
                <a:solidFill>
                  <a:srgbClr val="FFFFFF"/>
                </a:solidFill>
                <a:latin typeface="Poppins"/>
                <a:ea typeface="Poppins"/>
                <a:cs typeface="Poppins"/>
                <a:sym typeface="Poppins"/>
              </a:rPr>
              <a:t>4. Tokenisation</a:t>
            </a:r>
          </a:p>
          <a:p>
            <a:pPr algn="just">
              <a:lnSpc>
                <a:spcPts val="3856"/>
              </a:lnSpc>
              <a:spcBef>
                <a:spcPct val="0"/>
              </a:spcBef>
            </a:pPr>
            <a:r>
              <a:rPr lang="en-US" sz="2754">
                <a:solidFill>
                  <a:srgbClr val="FFFFFF"/>
                </a:solidFill>
                <a:latin typeface="Poppins"/>
                <a:ea typeface="Poppins"/>
                <a:cs typeface="Poppins"/>
                <a:sym typeface="Poppins"/>
              </a:rPr>
              <a:t>5. Suppression des stopwords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6" name="Freeform 6"/>
          <p:cNvSpPr/>
          <p:nvPr/>
        </p:nvSpPr>
        <p:spPr>
          <a:xfrm>
            <a:off x="12821633" y="3317609"/>
            <a:ext cx="4760534" cy="4760534"/>
          </a:xfrm>
          <a:custGeom>
            <a:avLst/>
            <a:gdLst/>
            <a:ahLst/>
            <a:cxnLst/>
            <a:rect l="l" t="t" r="r" b="b"/>
            <a:pathLst>
              <a:path w="4760534" h="4760534">
                <a:moveTo>
                  <a:pt x="0" y="0"/>
                </a:moveTo>
                <a:lnTo>
                  <a:pt x="4760534" y="0"/>
                </a:lnTo>
                <a:lnTo>
                  <a:pt x="4760534" y="4760534"/>
                </a:lnTo>
                <a:lnTo>
                  <a:pt x="0" y="47605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779702" y="389039"/>
            <a:ext cx="17508298" cy="1326947"/>
          </a:xfrm>
          <a:prstGeom prst="rect">
            <a:avLst/>
          </a:prstGeom>
        </p:spPr>
        <p:txBody>
          <a:bodyPr lIns="0" tIns="0" rIns="0" bIns="0" rtlCol="0" anchor="t">
            <a:spAutoFit/>
          </a:bodyPr>
          <a:lstStyle/>
          <a:p>
            <a:pPr algn="l">
              <a:lnSpc>
                <a:spcPts val="9414"/>
              </a:lnSpc>
            </a:pPr>
            <a:r>
              <a:rPr lang="en-US" sz="9052" b="1">
                <a:solidFill>
                  <a:srgbClr val="FFFFFF"/>
                </a:solidFill>
                <a:latin typeface="Poppins Bold"/>
                <a:ea typeface="Poppins Bold"/>
                <a:cs typeface="Poppins Bold"/>
                <a:sym typeface="Poppins Bold"/>
              </a:rPr>
              <a:t>PRETRAITEMENT DU CORPUS</a:t>
            </a:r>
          </a:p>
        </p:txBody>
      </p:sp>
      <p:sp>
        <p:nvSpPr>
          <p:cNvPr id="8" name="TextBox 8"/>
          <p:cNvSpPr txBox="1"/>
          <p:nvPr/>
        </p:nvSpPr>
        <p:spPr>
          <a:xfrm>
            <a:off x="779702" y="2034414"/>
            <a:ext cx="12041931" cy="7421245"/>
          </a:xfrm>
          <a:prstGeom prst="rect">
            <a:avLst/>
          </a:prstGeom>
        </p:spPr>
        <p:txBody>
          <a:bodyPr lIns="0" tIns="0" rIns="0" bIns="0" rtlCol="0" anchor="t">
            <a:spAutoFit/>
          </a:bodyPr>
          <a:lstStyle/>
          <a:p>
            <a:pPr algn="just">
              <a:lnSpc>
                <a:spcPts val="3079"/>
              </a:lnSpc>
            </a:pPr>
            <a:r>
              <a:rPr lang="en-US" sz="2199">
                <a:solidFill>
                  <a:srgbClr val="FFFFFF"/>
                </a:solidFill>
                <a:latin typeface="Poppins"/>
                <a:ea typeface="Poppins"/>
                <a:cs typeface="Poppins"/>
                <a:sym typeface="Poppins"/>
              </a:rPr>
              <a:t>1. Mise en minuscules</a:t>
            </a:r>
          </a:p>
          <a:p>
            <a:pPr algn="just">
              <a:lnSpc>
                <a:spcPts val="3079"/>
              </a:lnSpc>
            </a:pPr>
            <a:r>
              <a:rPr lang="en-US" sz="2199">
                <a:solidFill>
                  <a:srgbClr val="FFFFFF"/>
                </a:solidFill>
                <a:latin typeface="Poppins"/>
                <a:ea typeface="Poppins"/>
                <a:cs typeface="Poppins"/>
                <a:sym typeface="Poppins"/>
              </a:rPr>
              <a:t>Permet d’uniformiser le corpus et d’éviter les doublons liés à la casse.</a:t>
            </a:r>
          </a:p>
          <a:p>
            <a:pPr algn="just">
              <a:lnSpc>
                <a:spcPts val="3079"/>
              </a:lnSpc>
            </a:pPr>
            <a:r>
              <a:rPr lang="en-US" sz="2199">
                <a:solidFill>
                  <a:srgbClr val="FFFFFF"/>
                </a:solidFill>
                <a:latin typeface="Poppins"/>
                <a:ea typeface="Poppins"/>
                <a:cs typeface="Poppins"/>
                <a:sym typeface="Poppins"/>
              </a:rPr>
              <a:t>Exemple :</a:t>
            </a:r>
          </a:p>
          <a:p>
            <a:pPr algn="just">
              <a:lnSpc>
                <a:spcPts val="3079"/>
              </a:lnSpc>
            </a:pPr>
            <a:r>
              <a:rPr lang="en-US" sz="2199">
                <a:solidFill>
                  <a:srgbClr val="FFFFFF"/>
                </a:solidFill>
                <a:latin typeface="Poppins"/>
                <a:ea typeface="Poppins"/>
                <a:cs typeface="Poppins"/>
                <a:sym typeface="Poppins"/>
              </a:rPr>
              <a:t> Texte original : "I order 3 of them and one of the item is bad quality"</a:t>
            </a:r>
          </a:p>
          <a:p>
            <a:pPr algn="just">
              <a:lnSpc>
                <a:spcPts val="3079"/>
              </a:lnSpc>
            </a:pPr>
            <a:r>
              <a:rPr lang="en-US" sz="2199">
                <a:solidFill>
                  <a:srgbClr val="FFFFFF"/>
                </a:solidFill>
                <a:latin typeface="Poppins"/>
                <a:ea typeface="Poppins"/>
                <a:cs typeface="Poppins"/>
                <a:sym typeface="Poppins"/>
              </a:rPr>
              <a:t> → Texte après mise en minuscules : "i order 3 of them and one of the item is bad quality"</a:t>
            </a:r>
          </a:p>
          <a:p>
            <a:pPr algn="just">
              <a:lnSpc>
                <a:spcPts val="3079"/>
              </a:lnSpc>
            </a:pPr>
            <a:r>
              <a:rPr lang="en-US" sz="2199">
                <a:solidFill>
                  <a:srgbClr val="FFFFFF"/>
                </a:solidFill>
                <a:latin typeface="Poppins"/>
                <a:ea typeface="Poppins"/>
                <a:cs typeface="Poppins"/>
                <a:sym typeface="Poppins"/>
              </a:rPr>
              <a:t>2. Suppression de la ponctuation</a:t>
            </a:r>
          </a:p>
          <a:p>
            <a:pPr algn="just">
              <a:lnSpc>
                <a:spcPts val="3079"/>
              </a:lnSpc>
            </a:pPr>
            <a:r>
              <a:rPr lang="en-US" sz="2199">
                <a:solidFill>
                  <a:srgbClr val="FFFFFF"/>
                </a:solidFill>
                <a:latin typeface="Poppins"/>
                <a:ea typeface="Poppins"/>
                <a:cs typeface="Poppins"/>
                <a:sym typeface="Poppins"/>
              </a:rPr>
              <a:t>Élimine les signes sans valeur sémantique.</a:t>
            </a:r>
          </a:p>
          <a:p>
            <a:pPr algn="just">
              <a:lnSpc>
                <a:spcPts val="3079"/>
              </a:lnSpc>
            </a:pPr>
            <a:r>
              <a:rPr lang="en-US" sz="2199">
                <a:solidFill>
                  <a:srgbClr val="FFFFFF"/>
                </a:solidFill>
                <a:latin typeface="Poppins"/>
                <a:ea typeface="Poppins"/>
                <a:cs typeface="Poppins"/>
                <a:sym typeface="Poppins"/>
              </a:rPr>
              <a:t> → "i order 3 of them and one of the item is bad quality"</a:t>
            </a:r>
          </a:p>
          <a:p>
            <a:pPr algn="just">
              <a:lnSpc>
                <a:spcPts val="3079"/>
              </a:lnSpc>
            </a:pPr>
            <a:r>
              <a:rPr lang="en-US" sz="2199">
                <a:solidFill>
                  <a:srgbClr val="FFFFFF"/>
                </a:solidFill>
                <a:latin typeface="Poppins"/>
                <a:ea typeface="Poppins"/>
                <a:cs typeface="Poppins"/>
                <a:sym typeface="Poppins"/>
              </a:rPr>
              <a:t>3. Suppression des chiffres</a:t>
            </a:r>
          </a:p>
          <a:p>
            <a:pPr algn="just">
              <a:lnSpc>
                <a:spcPts val="3079"/>
              </a:lnSpc>
            </a:pPr>
            <a:r>
              <a:rPr lang="en-US" sz="2199">
                <a:solidFill>
                  <a:srgbClr val="FFFFFF"/>
                </a:solidFill>
                <a:latin typeface="Poppins"/>
                <a:ea typeface="Poppins"/>
                <a:cs typeface="Poppins"/>
                <a:sym typeface="Poppins"/>
              </a:rPr>
              <a:t>Retire les nombres si non pertinents pour l’analyse.</a:t>
            </a:r>
          </a:p>
          <a:p>
            <a:pPr algn="just">
              <a:lnSpc>
                <a:spcPts val="3079"/>
              </a:lnSpc>
            </a:pPr>
            <a:r>
              <a:rPr lang="en-US" sz="2199">
                <a:solidFill>
                  <a:srgbClr val="FFFFFF"/>
                </a:solidFill>
                <a:latin typeface="Poppins"/>
                <a:ea typeface="Poppins"/>
                <a:cs typeface="Poppins"/>
                <a:sym typeface="Poppins"/>
              </a:rPr>
              <a:t> → "i order of them and one of the item is bad quality"</a:t>
            </a:r>
          </a:p>
          <a:p>
            <a:pPr algn="just">
              <a:lnSpc>
                <a:spcPts val="3079"/>
              </a:lnSpc>
            </a:pPr>
            <a:r>
              <a:rPr lang="en-US" sz="2199">
                <a:solidFill>
                  <a:srgbClr val="FFFFFF"/>
                </a:solidFill>
                <a:latin typeface="Poppins"/>
                <a:ea typeface="Poppins"/>
                <a:cs typeface="Poppins"/>
                <a:sym typeface="Poppins"/>
              </a:rPr>
              <a:t>4. Tokenisation</a:t>
            </a:r>
          </a:p>
          <a:p>
            <a:pPr algn="just">
              <a:lnSpc>
                <a:spcPts val="3079"/>
              </a:lnSpc>
            </a:pPr>
            <a:r>
              <a:rPr lang="en-US" sz="2199">
                <a:solidFill>
                  <a:srgbClr val="FFFFFF"/>
                </a:solidFill>
                <a:latin typeface="Poppins"/>
                <a:ea typeface="Poppins"/>
                <a:cs typeface="Poppins"/>
                <a:sym typeface="Poppins"/>
              </a:rPr>
              <a:t>Découpe le texte en unités lexicales (tokens).</a:t>
            </a:r>
          </a:p>
          <a:p>
            <a:pPr algn="just">
              <a:lnSpc>
                <a:spcPts val="3079"/>
              </a:lnSpc>
            </a:pPr>
            <a:r>
              <a:rPr lang="en-US" sz="2199">
                <a:solidFill>
                  <a:srgbClr val="FFFFFF"/>
                </a:solidFill>
                <a:latin typeface="Poppins"/>
                <a:ea typeface="Poppins"/>
                <a:cs typeface="Poppins"/>
                <a:sym typeface="Poppins"/>
              </a:rPr>
              <a:t> → ["i", "order", "of", "them", "and", "one", "of", "the", "item", "is", "bad", "quality"]</a:t>
            </a:r>
          </a:p>
          <a:p>
            <a:pPr algn="just">
              <a:lnSpc>
                <a:spcPts val="3079"/>
              </a:lnSpc>
            </a:pPr>
            <a:r>
              <a:rPr lang="en-US" sz="2199">
                <a:solidFill>
                  <a:srgbClr val="FFFFFF"/>
                </a:solidFill>
                <a:latin typeface="Poppins"/>
                <a:ea typeface="Poppins"/>
                <a:cs typeface="Poppins"/>
                <a:sym typeface="Poppins"/>
              </a:rPr>
              <a:t>5. Suppression des stopwords</a:t>
            </a:r>
          </a:p>
          <a:p>
            <a:pPr algn="just">
              <a:lnSpc>
                <a:spcPts val="3079"/>
              </a:lnSpc>
            </a:pPr>
            <a:r>
              <a:rPr lang="en-US" sz="2199">
                <a:solidFill>
                  <a:srgbClr val="FFFFFF"/>
                </a:solidFill>
                <a:latin typeface="Poppins"/>
                <a:ea typeface="Poppins"/>
                <a:cs typeface="Poppins"/>
                <a:sym typeface="Poppins"/>
              </a:rPr>
              <a:t>Retire les mots fréquents sans portée sémantique significative.</a:t>
            </a:r>
          </a:p>
          <a:p>
            <a:pPr algn="just">
              <a:lnSpc>
                <a:spcPts val="3079"/>
              </a:lnSpc>
            </a:pPr>
            <a:r>
              <a:rPr lang="en-US" sz="2199">
                <a:solidFill>
                  <a:srgbClr val="FFFFFF"/>
                </a:solidFill>
                <a:latin typeface="Poppins"/>
                <a:ea typeface="Poppins"/>
                <a:cs typeface="Poppins"/>
                <a:sym typeface="Poppins"/>
              </a:rPr>
              <a:t> → ["order", "item", "bad", "quality"]</a:t>
            </a:r>
          </a:p>
          <a:p>
            <a:pPr algn="just">
              <a:lnSpc>
                <a:spcPts val="3079"/>
              </a:lnSpc>
              <a:spcBef>
                <a:spcPct val="0"/>
              </a:spcBef>
            </a:pPr>
            <a:endParaRPr lang="en-US" sz="2199">
              <a:solidFill>
                <a:srgbClr val="FFFFFF"/>
              </a:solidFill>
              <a:latin typeface="Poppins"/>
              <a:ea typeface="Poppins"/>
              <a:cs typeface="Poppins"/>
              <a:sym typeface="Poppins"/>
            </a:endParaRPr>
          </a:p>
        </p:txBody>
      </p:sp>
      <p:sp>
        <p:nvSpPr>
          <p:cNvPr id="9" name="AutoShape 9"/>
          <p:cNvSpPr/>
          <p:nvPr/>
        </p:nvSpPr>
        <p:spPr>
          <a:xfrm>
            <a:off x="-1323699" y="9239250"/>
            <a:ext cx="15717833" cy="19050"/>
          </a:xfrm>
          <a:prstGeom prst="line">
            <a:avLst/>
          </a:prstGeom>
          <a:ln w="28575" cap="flat">
            <a:solidFill>
              <a:srgbClr val="64DBFF"/>
            </a:solidFill>
            <a:prstDash val="solid"/>
            <a:headEnd type="none" w="sm" len="sm"/>
            <a:tailEnd type="none" w="sm" len="sm"/>
          </a:ln>
        </p:spPr>
      </p:sp>
      <p:grpSp>
        <p:nvGrpSpPr>
          <p:cNvPr id="10" name="Group 10"/>
          <p:cNvGrpSpPr/>
          <p:nvPr/>
        </p:nvGrpSpPr>
        <p:grpSpPr>
          <a:xfrm>
            <a:off x="14251134" y="9096249"/>
            <a:ext cx="286001" cy="28600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4DBFF"/>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3" name="Freeform 13"/>
          <p:cNvSpPr/>
          <p:nvPr/>
        </p:nvSpPr>
        <p:spPr>
          <a:xfrm>
            <a:off x="15201900" y="-2854591"/>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5">
              <a:alphaModFix amt="58000"/>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436575" y="2321548"/>
            <a:ext cx="5960648" cy="5955134"/>
          </a:xfrm>
          <a:custGeom>
            <a:avLst/>
            <a:gdLst/>
            <a:ahLst/>
            <a:cxnLst/>
            <a:rect l="l" t="t" r="r" b="b"/>
            <a:pathLst>
              <a:path w="5960648" h="5955134">
                <a:moveTo>
                  <a:pt x="0" y="0"/>
                </a:moveTo>
                <a:lnTo>
                  <a:pt x="5960648" y="0"/>
                </a:lnTo>
                <a:lnTo>
                  <a:pt x="5960648" y="5955134"/>
                </a:lnTo>
                <a:lnTo>
                  <a:pt x="0" y="59551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6863786" y="1213535"/>
            <a:ext cx="10709802" cy="980294"/>
          </a:xfrm>
          <a:prstGeom prst="rect">
            <a:avLst/>
          </a:prstGeom>
        </p:spPr>
        <p:txBody>
          <a:bodyPr lIns="0" tIns="0" rIns="0" bIns="0" rtlCol="0" anchor="t">
            <a:spAutoFit/>
          </a:bodyPr>
          <a:lstStyle/>
          <a:p>
            <a:pPr algn="l">
              <a:lnSpc>
                <a:spcPts val="6975"/>
              </a:lnSpc>
            </a:pPr>
            <a:r>
              <a:rPr lang="en-US" sz="6706" b="1">
                <a:solidFill>
                  <a:srgbClr val="FFFFFF"/>
                </a:solidFill>
                <a:latin typeface="Poppins Bold"/>
                <a:ea typeface="Poppins Bold"/>
                <a:cs typeface="Poppins Bold"/>
                <a:sym typeface="Poppins Bold"/>
              </a:rPr>
              <a:t>Analyse des sentiments</a:t>
            </a:r>
          </a:p>
        </p:txBody>
      </p:sp>
      <p:sp>
        <p:nvSpPr>
          <p:cNvPr id="8" name="TextBox 8"/>
          <p:cNvSpPr txBox="1"/>
          <p:nvPr/>
        </p:nvSpPr>
        <p:spPr>
          <a:xfrm>
            <a:off x="8518170" y="2820221"/>
            <a:ext cx="9055418" cy="5575935"/>
          </a:xfrm>
          <a:prstGeom prst="rect">
            <a:avLst/>
          </a:prstGeom>
        </p:spPr>
        <p:txBody>
          <a:bodyPr lIns="0" tIns="0" rIns="0" bIns="0" rtlCol="0" anchor="t">
            <a:spAutoFit/>
          </a:bodyPr>
          <a:lstStyle/>
          <a:p>
            <a:pPr algn="just">
              <a:lnSpc>
                <a:spcPts val="2940"/>
              </a:lnSpc>
            </a:pPr>
            <a:r>
              <a:rPr lang="en-US" sz="2100">
                <a:solidFill>
                  <a:srgbClr val="FFFFFF"/>
                </a:solidFill>
                <a:latin typeface="Poppins"/>
                <a:ea typeface="Poppins"/>
                <a:cs typeface="Poppins"/>
                <a:sym typeface="Poppins"/>
              </a:rPr>
              <a:t>L’analyse de sentiments se décline en plusieurs approches selon le niveau de finesse souhaité :</a:t>
            </a:r>
          </a:p>
          <a:p>
            <a:pPr algn="just">
              <a:lnSpc>
                <a:spcPts val="2940"/>
              </a:lnSpc>
            </a:pPr>
            <a:r>
              <a:rPr lang="en-US" sz="2100">
                <a:solidFill>
                  <a:srgbClr val="FFFFFF"/>
                </a:solidFill>
                <a:latin typeface="Poppins"/>
                <a:ea typeface="Poppins"/>
                <a:cs typeface="Poppins"/>
                <a:sym typeface="Poppins"/>
              </a:rPr>
              <a:t>a. Détection d’émotions</a:t>
            </a:r>
          </a:p>
          <a:p>
            <a:pPr algn="just">
              <a:lnSpc>
                <a:spcPts val="2940"/>
              </a:lnSpc>
            </a:pPr>
            <a:r>
              <a:rPr lang="en-US" sz="2100">
                <a:solidFill>
                  <a:srgbClr val="FFFFFF"/>
                </a:solidFill>
                <a:latin typeface="Poppins"/>
                <a:ea typeface="Poppins"/>
                <a:cs typeface="Poppins"/>
                <a:sym typeface="Poppins"/>
              </a:rPr>
              <a:t>Elle vise à identifier les émotions spécifiques exprimées dans un texte : joie, peur, colère, tristesse, etc.</a:t>
            </a:r>
          </a:p>
          <a:p>
            <a:pPr algn="just">
              <a:lnSpc>
                <a:spcPts val="2940"/>
              </a:lnSpc>
            </a:pPr>
            <a:r>
              <a:rPr lang="en-US" sz="2100">
                <a:solidFill>
                  <a:srgbClr val="FFFFFF"/>
                </a:solidFill>
                <a:latin typeface="Poppins"/>
                <a:ea typeface="Poppins"/>
                <a:cs typeface="Poppins"/>
                <a:sym typeface="Poppins"/>
              </a:rPr>
              <a:t>Exemple : "Je suis très déçu" → Émotion : tristesse</a:t>
            </a:r>
          </a:p>
          <a:p>
            <a:pPr algn="just">
              <a:lnSpc>
                <a:spcPts val="2940"/>
              </a:lnSpc>
            </a:pPr>
            <a:r>
              <a:rPr lang="en-US" sz="2100">
                <a:solidFill>
                  <a:srgbClr val="FFFFFF"/>
                </a:solidFill>
                <a:latin typeface="Poppins"/>
                <a:ea typeface="Poppins"/>
                <a:cs typeface="Poppins"/>
                <a:sym typeface="Poppins"/>
              </a:rPr>
              <a:t>b. Catégorisation de la polarité</a:t>
            </a:r>
          </a:p>
          <a:p>
            <a:pPr algn="just">
              <a:lnSpc>
                <a:spcPts val="2940"/>
              </a:lnSpc>
            </a:pPr>
            <a:r>
              <a:rPr lang="en-US" sz="2100">
                <a:solidFill>
                  <a:srgbClr val="FFFFFF"/>
                </a:solidFill>
                <a:latin typeface="Poppins"/>
                <a:ea typeface="Poppins"/>
                <a:cs typeface="Poppins"/>
                <a:sym typeface="Poppins"/>
              </a:rPr>
              <a:t>Elle classe un texte en positif, négatif, ou neutre.</a:t>
            </a:r>
          </a:p>
          <a:p>
            <a:pPr algn="just">
              <a:lnSpc>
                <a:spcPts val="2940"/>
              </a:lnSpc>
            </a:pPr>
            <a:r>
              <a:rPr lang="en-US" sz="2100">
                <a:solidFill>
                  <a:srgbClr val="FFFFFF"/>
                </a:solidFill>
                <a:latin typeface="Poppins"/>
                <a:ea typeface="Poppins"/>
                <a:cs typeface="Poppins"/>
                <a:sym typeface="Poppins"/>
              </a:rPr>
              <a:t>Exemple : "Ce produit est excellent" → Positif</a:t>
            </a:r>
          </a:p>
          <a:p>
            <a:pPr algn="just">
              <a:lnSpc>
                <a:spcPts val="2940"/>
              </a:lnSpc>
            </a:pPr>
            <a:r>
              <a:rPr lang="en-US" sz="2100">
                <a:solidFill>
                  <a:srgbClr val="FFFFFF"/>
                </a:solidFill>
                <a:latin typeface="Poppins"/>
                <a:ea typeface="Poppins"/>
                <a:cs typeface="Poppins"/>
                <a:sym typeface="Poppins"/>
              </a:rPr>
              <a:t>c. Analyse de polarité mixte</a:t>
            </a:r>
          </a:p>
          <a:p>
            <a:pPr algn="just">
              <a:lnSpc>
                <a:spcPts val="2940"/>
              </a:lnSpc>
            </a:pPr>
            <a:r>
              <a:rPr lang="en-US" sz="2100">
                <a:solidFill>
                  <a:srgbClr val="FFFFFF"/>
                </a:solidFill>
                <a:latin typeface="Poppins"/>
                <a:ea typeface="Poppins"/>
                <a:cs typeface="Poppins"/>
                <a:sym typeface="Poppins"/>
              </a:rPr>
              <a:t>Permet de détecter la coexistence de sentiments opposés dans une même phrase.</a:t>
            </a:r>
          </a:p>
          <a:p>
            <a:pPr algn="just">
              <a:lnSpc>
                <a:spcPts val="2940"/>
              </a:lnSpc>
            </a:pPr>
            <a:r>
              <a:rPr lang="en-US" sz="2100">
                <a:solidFill>
                  <a:srgbClr val="FFFFFF"/>
                </a:solidFill>
                <a:latin typeface="Poppins"/>
                <a:ea typeface="Poppins"/>
                <a:cs typeface="Poppins"/>
                <a:sym typeface="Poppins"/>
              </a:rPr>
              <a:t>Exemple : "Le service était chaleureux mais très lent." → Positif + Négatif</a:t>
            </a:r>
          </a:p>
          <a:p>
            <a:pPr algn="just">
              <a:lnSpc>
                <a:spcPts val="2940"/>
              </a:lnSpc>
              <a:spcBef>
                <a:spcPct val="0"/>
              </a:spcBef>
            </a:pPr>
            <a:endParaRPr lang="en-US" sz="2100">
              <a:solidFill>
                <a:srgbClr val="FFFFFF"/>
              </a:solidFill>
              <a:latin typeface="Poppins"/>
              <a:ea typeface="Poppins"/>
              <a:cs typeface="Poppins"/>
              <a:sym typeface="Poppins"/>
            </a:endParaRPr>
          </a:p>
        </p:txBody>
      </p:sp>
      <p:sp>
        <p:nvSpPr>
          <p:cNvPr id="9" name="Freeform 9"/>
          <p:cNvSpPr/>
          <p:nvPr/>
        </p:nvSpPr>
        <p:spPr>
          <a:xfrm>
            <a:off x="8029515" y="-1031595"/>
            <a:ext cx="12370599" cy="1799360"/>
          </a:xfrm>
          <a:custGeom>
            <a:avLst/>
            <a:gdLst/>
            <a:ahLst/>
            <a:cxnLst/>
            <a:rect l="l" t="t" r="r" b="b"/>
            <a:pathLst>
              <a:path w="12370599" h="1799360">
                <a:moveTo>
                  <a:pt x="0" y="0"/>
                </a:moveTo>
                <a:lnTo>
                  <a:pt x="12370599" y="0"/>
                </a:lnTo>
                <a:lnTo>
                  <a:pt x="12370599" y="1799360"/>
                </a:lnTo>
                <a:lnTo>
                  <a:pt x="0" y="179936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AutoShape 10"/>
          <p:cNvSpPr/>
          <p:nvPr/>
        </p:nvSpPr>
        <p:spPr>
          <a:xfrm>
            <a:off x="-1323699" y="9239250"/>
            <a:ext cx="15717833" cy="19050"/>
          </a:xfrm>
          <a:prstGeom prst="line">
            <a:avLst/>
          </a:prstGeom>
          <a:ln w="28575" cap="flat">
            <a:solidFill>
              <a:srgbClr val="64DBFF"/>
            </a:solidFill>
            <a:prstDash val="solid"/>
            <a:headEnd type="none" w="sm" len="sm"/>
            <a:tailEnd type="none" w="sm" len="sm"/>
          </a:ln>
        </p:spPr>
      </p:sp>
      <p:grpSp>
        <p:nvGrpSpPr>
          <p:cNvPr id="11" name="Group 11"/>
          <p:cNvGrpSpPr/>
          <p:nvPr/>
        </p:nvGrpSpPr>
        <p:grpSpPr>
          <a:xfrm>
            <a:off x="14251134" y="9096249"/>
            <a:ext cx="286001" cy="28600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4DBFF"/>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70D32">
                    <a:alpha val="86000"/>
                  </a:srgbClr>
                </a:gs>
                <a:gs pos="100000">
                  <a:srgbClr val="001496">
                    <a:alpha val="86000"/>
                  </a:srgbClr>
                </a:gs>
              </a:gsLst>
              <a:path path="circle">
                <a:fillToRect r="100000" b="100000"/>
              </a:path>
              <a:tileRect l="-100000" t="-100000"/>
            </a:gra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595607" y="-426477"/>
            <a:ext cx="19479214" cy="1716258"/>
            <a:chOff x="0" y="0"/>
            <a:chExt cx="3017840" cy="265893"/>
          </a:xfrm>
        </p:grpSpPr>
        <p:sp>
          <p:nvSpPr>
            <p:cNvPr id="7" name="Freeform 7"/>
            <p:cNvSpPr/>
            <p:nvPr/>
          </p:nvSpPr>
          <p:spPr>
            <a:xfrm>
              <a:off x="0" y="0"/>
              <a:ext cx="3017840" cy="265893"/>
            </a:xfrm>
            <a:custGeom>
              <a:avLst/>
              <a:gdLst/>
              <a:ahLst/>
              <a:cxnLst/>
              <a:rect l="l" t="t" r="r" b="b"/>
              <a:pathLst>
                <a:path w="3017840" h="265893">
                  <a:moveTo>
                    <a:pt x="31796" y="0"/>
                  </a:moveTo>
                  <a:lnTo>
                    <a:pt x="2986044" y="0"/>
                  </a:lnTo>
                  <a:cubicBezTo>
                    <a:pt x="2994477" y="0"/>
                    <a:pt x="3002564" y="3350"/>
                    <a:pt x="3008527" y="9313"/>
                  </a:cubicBezTo>
                  <a:cubicBezTo>
                    <a:pt x="3014490" y="15276"/>
                    <a:pt x="3017840" y="23363"/>
                    <a:pt x="3017840" y="31796"/>
                  </a:cubicBezTo>
                  <a:lnTo>
                    <a:pt x="3017840" y="234098"/>
                  </a:lnTo>
                  <a:cubicBezTo>
                    <a:pt x="3017840" y="242530"/>
                    <a:pt x="3014490" y="250618"/>
                    <a:pt x="3008527" y="256581"/>
                  </a:cubicBezTo>
                  <a:cubicBezTo>
                    <a:pt x="3002564" y="262543"/>
                    <a:pt x="2994477" y="265893"/>
                    <a:pt x="2986044" y="265893"/>
                  </a:cubicBezTo>
                  <a:lnTo>
                    <a:pt x="31796" y="265893"/>
                  </a:lnTo>
                  <a:cubicBezTo>
                    <a:pt x="23363" y="265893"/>
                    <a:pt x="15276" y="262543"/>
                    <a:pt x="9313" y="256581"/>
                  </a:cubicBezTo>
                  <a:cubicBezTo>
                    <a:pt x="3350" y="250618"/>
                    <a:pt x="0" y="242530"/>
                    <a:pt x="0" y="234098"/>
                  </a:cubicBezTo>
                  <a:lnTo>
                    <a:pt x="0" y="31796"/>
                  </a:lnTo>
                  <a:cubicBezTo>
                    <a:pt x="0" y="23363"/>
                    <a:pt x="3350" y="15276"/>
                    <a:pt x="9313" y="9313"/>
                  </a:cubicBezTo>
                  <a:cubicBezTo>
                    <a:pt x="15276" y="3350"/>
                    <a:pt x="23363" y="0"/>
                    <a:pt x="31796" y="0"/>
                  </a:cubicBezTo>
                  <a:close/>
                </a:path>
              </a:pathLst>
            </a:custGeom>
            <a:blipFill>
              <a:blip r:embed="rId3"/>
              <a:stretch>
                <a:fillRect t="-328800" b="-328800"/>
              </a:stretch>
            </a:blipFill>
            <a:ln w="323850" cap="rnd">
              <a:gradFill>
                <a:gsLst>
                  <a:gs pos="0">
                    <a:srgbClr val="00D1FF">
                      <a:alpha val="100000"/>
                    </a:srgbClr>
                  </a:gs>
                  <a:gs pos="100000">
                    <a:srgbClr val="001496">
                      <a:alpha val="100000"/>
                    </a:srgbClr>
                  </a:gs>
                </a:gsLst>
                <a:path path="circle">
                  <a:fillToRect r="100000" b="100000"/>
                </a:path>
                <a:tileRect l="-100000" t="-100000"/>
              </a:gradFill>
              <a:prstDash val="solid"/>
              <a:round/>
            </a:ln>
          </p:spPr>
        </p:sp>
      </p:grpSp>
      <p:sp>
        <p:nvSpPr>
          <p:cNvPr id="8" name="Freeform 8"/>
          <p:cNvSpPr/>
          <p:nvPr/>
        </p:nvSpPr>
        <p:spPr>
          <a:xfrm>
            <a:off x="722342" y="672469"/>
            <a:ext cx="530888" cy="617312"/>
          </a:xfrm>
          <a:custGeom>
            <a:avLst/>
            <a:gdLst/>
            <a:ahLst/>
            <a:cxnLst/>
            <a:rect l="l" t="t" r="r" b="b"/>
            <a:pathLst>
              <a:path w="530888" h="617312">
                <a:moveTo>
                  <a:pt x="0" y="0"/>
                </a:moveTo>
                <a:lnTo>
                  <a:pt x="530888" y="0"/>
                </a:lnTo>
                <a:lnTo>
                  <a:pt x="530888" y="617312"/>
                </a:lnTo>
                <a:lnTo>
                  <a:pt x="0" y="61731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TextBox 9"/>
          <p:cNvSpPr txBox="1"/>
          <p:nvPr/>
        </p:nvSpPr>
        <p:spPr>
          <a:xfrm>
            <a:off x="722342" y="1828155"/>
            <a:ext cx="16851611" cy="1039981"/>
          </a:xfrm>
          <a:prstGeom prst="rect">
            <a:avLst/>
          </a:prstGeom>
        </p:spPr>
        <p:txBody>
          <a:bodyPr lIns="0" tIns="0" rIns="0" bIns="0" rtlCol="0" anchor="t">
            <a:spAutoFit/>
          </a:bodyPr>
          <a:lstStyle/>
          <a:p>
            <a:pPr algn="l">
              <a:lnSpc>
                <a:spcPts val="7318"/>
              </a:lnSpc>
            </a:pPr>
            <a:r>
              <a:rPr lang="en-US" sz="7037" b="1">
                <a:solidFill>
                  <a:srgbClr val="FFFFFF"/>
                </a:solidFill>
                <a:latin typeface="Poppins Bold"/>
                <a:ea typeface="Poppins Bold"/>
                <a:cs typeface="Poppins Bold"/>
                <a:sym typeface="Poppins Bold"/>
              </a:rPr>
              <a:t>Regroupement thematique</a:t>
            </a:r>
          </a:p>
        </p:txBody>
      </p:sp>
      <p:sp>
        <p:nvSpPr>
          <p:cNvPr id="10" name="TextBox 10"/>
          <p:cNvSpPr txBox="1"/>
          <p:nvPr/>
        </p:nvSpPr>
        <p:spPr>
          <a:xfrm>
            <a:off x="722342" y="3191765"/>
            <a:ext cx="16851611" cy="7095235"/>
          </a:xfrm>
          <a:prstGeom prst="rect">
            <a:avLst/>
          </a:prstGeom>
        </p:spPr>
        <p:txBody>
          <a:bodyPr lIns="0" tIns="0" rIns="0" bIns="0" rtlCol="0" anchor="t">
            <a:spAutoFit/>
          </a:bodyPr>
          <a:lstStyle/>
          <a:p>
            <a:pPr algn="just">
              <a:lnSpc>
                <a:spcPts val="4049"/>
              </a:lnSpc>
            </a:pPr>
            <a:r>
              <a:rPr lang="en-US" sz="2892">
                <a:solidFill>
                  <a:srgbClr val="FFFFFF"/>
                </a:solidFill>
                <a:latin typeface="Poppins"/>
                <a:ea typeface="Poppins"/>
                <a:cs typeface="Poppins"/>
                <a:sym typeface="Poppins"/>
              </a:rPr>
              <a:t>Le regroupement thématique (ou clustering thématique) est une méthode d’analyse non supervisée qui consiste à regrouper automatiquement des textes similaires selon les sujets qu’ils abordent. Contrairement à une classification classique qui nécessite des étiquettes prédéfinies, le clustering explore les structures latentes dans les données pour révéler des groupes cohérents.</a:t>
            </a:r>
          </a:p>
          <a:p>
            <a:pPr algn="just">
              <a:lnSpc>
                <a:spcPts val="4049"/>
              </a:lnSpc>
            </a:pPr>
            <a:r>
              <a:rPr lang="en-US" sz="2892">
                <a:solidFill>
                  <a:srgbClr val="FFFFFF"/>
                </a:solidFill>
                <a:latin typeface="Poppins"/>
                <a:ea typeface="Poppins"/>
                <a:cs typeface="Poppins"/>
                <a:sym typeface="Poppins"/>
              </a:rPr>
              <a:t>Objectif :</a:t>
            </a:r>
          </a:p>
          <a:p>
            <a:pPr algn="just">
              <a:lnSpc>
                <a:spcPts val="4049"/>
              </a:lnSpc>
              <a:spcBef>
                <a:spcPct val="0"/>
              </a:spcBef>
            </a:pPr>
            <a:r>
              <a:rPr lang="en-US" sz="2892">
                <a:solidFill>
                  <a:srgbClr val="FFFFFF"/>
                </a:solidFill>
                <a:latin typeface="Poppins"/>
                <a:ea typeface="Poppins"/>
                <a:cs typeface="Poppins"/>
                <a:sym typeface="Poppins"/>
              </a:rPr>
              <a:t>Identifier les thèmes récurrents dans un corpus de textes sans intervention humaine, afin de structurer, résumer ou explorer efficacement de grands volumes de données.</a:t>
            </a:r>
          </a:p>
          <a:p>
            <a:pPr algn="just">
              <a:lnSpc>
                <a:spcPts val="4049"/>
              </a:lnSpc>
              <a:spcBef>
                <a:spcPct val="0"/>
              </a:spcBef>
            </a:pPr>
            <a:r>
              <a:rPr lang="en-US" sz="2892">
                <a:solidFill>
                  <a:srgbClr val="FFFFFF"/>
                </a:solidFill>
                <a:latin typeface="Poppins"/>
                <a:ea typeface="Poppins"/>
                <a:cs typeface="Poppins"/>
                <a:sym typeface="Poppins"/>
              </a:rPr>
              <a:t>Méthodes :</a:t>
            </a:r>
          </a:p>
          <a:p>
            <a:pPr marL="624471" lvl="1" indent="-312235" algn="just">
              <a:lnSpc>
                <a:spcPts val="4049"/>
              </a:lnSpc>
              <a:spcBef>
                <a:spcPct val="0"/>
              </a:spcBef>
              <a:buFont typeface="Arial"/>
              <a:buChar char="•"/>
            </a:pPr>
            <a:r>
              <a:rPr lang="en-US" sz="2892">
                <a:solidFill>
                  <a:srgbClr val="FFFFFF"/>
                </a:solidFill>
                <a:latin typeface="Poppins"/>
                <a:ea typeface="Poppins"/>
                <a:cs typeface="Poppins"/>
                <a:sym typeface="Poppins"/>
              </a:rPr>
              <a:t>TF-IDF + K-means : transforme les textes en vecteurs pondérés puis les regroupe.</a:t>
            </a:r>
          </a:p>
          <a:p>
            <a:pPr marL="624471" lvl="1" indent="-312235" algn="just">
              <a:lnSpc>
                <a:spcPts val="4049"/>
              </a:lnSpc>
              <a:spcBef>
                <a:spcPct val="0"/>
              </a:spcBef>
              <a:buFont typeface="Arial"/>
              <a:buChar char="•"/>
            </a:pPr>
            <a:r>
              <a:rPr lang="en-US" sz="2892">
                <a:solidFill>
                  <a:srgbClr val="FFFFFF"/>
                </a:solidFill>
                <a:latin typeface="Poppins"/>
                <a:ea typeface="Poppins"/>
                <a:cs typeface="Poppins"/>
                <a:sym typeface="Poppins"/>
              </a:rPr>
              <a:t>LDA (Latent Dirichlet Allocation) : approche probabiliste pour découvrir des thèmes latents.</a:t>
            </a:r>
          </a:p>
          <a:p>
            <a:pPr marL="624471" lvl="1" indent="-312235" algn="just">
              <a:lnSpc>
                <a:spcPts val="4049"/>
              </a:lnSpc>
              <a:spcBef>
                <a:spcPct val="0"/>
              </a:spcBef>
              <a:buFont typeface="Arial"/>
              <a:buChar char="•"/>
            </a:pPr>
            <a:r>
              <a:rPr lang="en-US" sz="2892">
                <a:solidFill>
                  <a:srgbClr val="FFFFFF"/>
                </a:solidFill>
                <a:latin typeface="Poppins"/>
                <a:ea typeface="Poppins"/>
                <a:cs typeface="Poppins"/>
                <a:sym typeface="Poppins"/>
              </a:rPr>
              <a:t>BERT + clustering : encode les textes de façon contextuelle avant regroupement.</a:t>
            </a:r>
          </a:p>
          <a:p>
            <a:pPr algn="just">
              <a:lnSpc>
                <a:spcPts val="4049"/>
              </a:lnSpc>
              <a:spcBef>
                <a:spcPct val="0"/>
              </a:spcBef>
            </a:pPr>
            <a:endParaRPr lang="en-US" sz="2892">
              <a:solidFill>
                <a:srgbClr val="FFFFFF"/>
              </a:solidFill>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815</TotalTime>
  <Words>1483</Words>
  <Application>Microsoft Office PowerPoint</Application>
  <PresentationFormat>Personnalisé</PresentationFormat>
  <Paragraphs>115</Paragraphs>
  <Slides>17</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17</vt:i4>
      </vt:variant>
    </vt:vector>
  </HeadingPairs>
  <TitlesOfParts>
    <vt:vector size="24" baseType="lpstr">
      <vt:lpstr>Poppins Bold</vt:lpstr>
      <vt:lpstr>Poppins Ultra-Bold</vt:lpstr>
      <vt:lpstr>Cooper Hewitt</vt:lpstr>
      <vt:lpstr>Poppins</vt:lpstr>
      <vt:lpstr>Arial</vt:lpstr>
      <vt:lpstr>Calibri</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Analyse des sentiments</dc:title>
  <cp:lastModifiedBy>ivo diabate</cp:lastModifiedBy>
  <cp:revision>2</cp:revision>
  <dcterms:created xsi:type="dcterms:W3CDTF">2006-08-16T00:00:00Z</dcterms:created>
  <dcterms:modified xsi:type="dcterms:W3CDTF">2025-05-21T21:43:20Z</dcterms:modified>
  <dc:identifier>DAGn0cENcXA</dc:identifier>
</cp:coreProperties>
</file>

<file path=docProps/thumbnail.jpeg>
</file>